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92" r:id="rId2"/>
    <p:sldId id="585" r:id="rId3"/>
    <p:sldId id="506" r:id="rId4"/>
    <p:sldId id="501" r:id="rId5"/>
    <p:sldId id="586" r:id="rId6"/>
    <p:sldId id="502" r:id="rId7"/>
    <p:sldId id="591" r:id="rId8"/>
    <p:sldId id="508" r:id="rId9"/>
    <p:sldId id="507" r:id="rId10"/>
    <p:sldId id="593" r:id="rId11"/>
    <p:sldId id="594" r:id="rId12"/>
    <p:sldId id="595" r:id="rId13"/>
    <p:sldId id="611" r:id="rId14"/>
    <p:sldId id="612" r:id="rId15"/>
    <p:sldId id="614" r:id="rId16"/>
    <p:sldId id="524" r:id="rId17"/>
    <p:sldId id="596" r:id="rId18"/>
    <p:sldId id="616" r:id="rId19"/>
    <p:sldId id="615" r:id="rId20"/>
    <p:sldId id="597" r:id="rId21"/>
    <p:sldId id="617" r:id="rId22"/>
    <p:sldId id="599" r:id="rId23"/>
    <p:sldId id="603" r:id="rId24"/>
    <p:sldId id="598" r:id="rId25"/>
    <p:sldId id="618" r:id="rId26"/>
    <p:sldId id="619" r:id="rId27"/>
    <p:sldId id="600" r:id="rId28"/>
    <p:sldId id="623" r:id="rId29"/>
    <p:sldId id="620" r:id="rId30"/>
    <p:sldId id="621" r:id="rId31"/>
    <p:sldId id="622" r:id="rId32"/>
    <p:sldId id="627" r:id="rId33"/>
    <p:sldId id="601" r:id="rId34"/>
    <p:sldId id="624" r:id="rId35"/>
    <p:sldId id="625" r:id="rId36"/>
    <p:sldId id="626" r:id="rId37"/>
    <p:sldId id="602" r:id="rId38"/>
    <p:sldId id="570" r:id="rId39"/>
    <p:sldId id="609" r:id="rId40"/>
    <p:sldId id="604" r:id="rId41"/>
    <p:sldId id="610" r:id="rId42"/>
    <p:sldId id="605" r:id="rId43"/>
    <p:sldId id="606" r:id="rId44"/>
    <p:sldId id="607" r:id="rId45"/>
    <p:sldId id="608" r:id="rId46"/>
    <p:sldId id="613" r:id="rId47"/>
    <p:sldId id="258" r:id="rId48"/>
  </p:sldIdLst>
  <p:sldSz cx="12190413" cy="6859588"/>
  <p:notesSz cx="6858000" cy="9144000"/>
  <p:custDataLst>
    <p:tags r:id="rId5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sz="2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3657600" algn="l" defTabSz="1219200" rtl="0" eaLnBrk="1" latinLnBrk="0" hangingPunct="1">
      <a:defRPr sz="2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4266565" algn="l" defTabSz="1219200" rtl="0" eaLnBrk="1" latinLnBrk="0" hangingPunct="1">
      <a:defRPr sz="2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4876165" algn="l" defTabSz="1219200" rtl="0" eaLnBrk="1" latinLnBrk="0" hangingPunct="1">
      <a:defRPr sz="2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C49E4E-E065-A449-9FBE-5883C073D1D3}">
          <p14:sldIdLst>
            <p14:sldId id="392"/>
            <p14:sldId id="585"/>
            <p14:sldId id="506"/>
            <p14:sldId id="501"/>
            <p14:sldId id="586"/>
            <p14:sldId id="502"/>
            <p14:sldId id="591"/>
            <p14:sldId id="508"/>
            <p14:sldId id="507"/>
            <p14:sldId id="593"/>
            <p14:sldId id="594"/>
            <p14:sldId id="595"/>
            <p14:sldId id="611"/>
            <p14:sldId id="612"/>
            <p14:sldId id="614"/>
            <p14:sldId id="524"/>
            <p14:sldId id="596"/>
            <p14:sldId id="616"/>
            <p14:sldId id="615"/>
            <p14:sldId id="597"/>
            <p14:sldId id="617"/>
            <p14:sldId id="599"/>
            <p14:sldId id="603"/>
            <p14:sldId id="598"/>
            <p14:sldId id="618"/>
            <p14:sldId id="619"/>
            <p14:sldId id="600"/>
            <p14:sldId id="623"/>
            <p14:sldId id="620"/>
            <p14:sldId id="621"/>
            <p14:sldId id="622"/>
            <p14:sldId id="627"/>
            <p14:sldId id="601"/>
            <p14:sldId id="624"/>
            <p14:sldId id="625"/>
            <p14:sldId id="626"/>
            <p14:sldId id="602"/>
            <p14:sldId id="570"/>
            <p14:sldId id="609"/>
            <p14:sldId id="604"/>
            <p14:sldId id="610"/>
            <p14:sldId id="605"/>
            <p14:sldId id="606"/>
            <p14:sldId id="607"/>
            <p14:sldId id="608"/>
            <p14:sldId id="613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AC"/>
    <a:srgbClr val="FF6600"/>
    <a:srgbClr val="A54307"/>
    <a:srgbClr val="FF9900"/>
    <a:srgbClr val="DF6421"/>
    <a:srgbClr val="12A9D9"/>
    <a:srgbClr val="00478A"/>
    <a:srgbClr val="41D8FF"/>
    <a:srgbClr val="BFDFFF"/>
    <a:srgbClr val="13A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6" autoAdjust="0"/>
    <p:restoredTop sz="84231" autoAdjust="0"/>
  </p:normalViewPr>
  <p:slideViewPr>
    <p:cSldViewPr>
      <p:cViewPr varScale="1">
        <p:scale>
          <a:sx n="93" d="100"/>
          <a:sy n="93" d="100"/>
        </p:scale>
        <p:origin x="-1266" y="-300"/>
      </p:cViewPr>
      <p:guideLst>
        <p:guide orient="horz" pos="3162"/>
        <p:guide orient="horz" pos="426"/>
        <p:guide orient="horz" pos="4217"/>
        <p:guide orient="horz" pos="569"/>
        <p:guide pos="5511"/>
        <p:guide pos="5759"/>
        <p:guide pos="5738"/>
        <p:guide pos="7347"/>
        <p:guide pos="7678"/>
        <p:guide pos="7649"/>
      </p:guideLst>
    </p:cSldViewPr>
  </p:slideViewPr>
  <p:outlineViewPr>
    <p:cViewPr>
      <p:scale>
        <a:sx n="33" d="100"/>
        <a:sy n="33" d="100"/>
      </p:scale>
      <p:origin x="0" y="5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9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374D668-D138-4503-8038-BF417F930298}" type="slidenum">
              <a:rPr lang="en-US" altLang="zh-CN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6059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47C3CA4-1A3F-43E3-944D-8257F97CD276}" type="slidenum">
              <a:rPr lang="en-US" altLang="zh-CN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05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096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19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8288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4384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053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635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635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635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71" y="357339"/>
            <a:ext cx="7885889" cy="5458098"/>
          </a:xfrm>
          <a:prstGeom prst="rect">
            <a:avLst/>
          </a:prstGeom>
        </p:spPr>
      </p:pic>
      <p:pic>
        <p:nvPicPr>
          <p:cNvPr id="14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510"/>
            <a:ext cx="12190413" cy="6912099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1061574" y="685150"/>
            <a:ext cx="5271206" cy="255177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900" b="1" i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标题可多行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图片可在母版替换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 smtClean="0"/>
              <a:t>HEADER </a:t>
            </a:r>
            <a:r>
              <a:rPr lang="en-US" altLang="zh-CN" dirty="0" smtClean="0"/>
              <a:t>36</a:t>
            </a:r>
            <a:r>
              <a:rPr lang="en-US" dirty="0" smtClean="0"/>
              <a:t>PT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061575" y="3258314"/>
            <a:ext cx="4879350" cy="88693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203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600" b="0" i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0" marR="0" lvl="0" indent="0" algn="l" defTabSz="6203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dirty="0" smtClean="0"/>
              <a:t>讲者姓名</a:t>
            </a:r>
            <a:endParaRPr lang="en-US" altLang="zh-CN" dirty="0" smtClean="0"/>
          </a:p>
          <a:p>
            <a:pPr marL="0" marR="0" lvl="0" indent="0" algn="l" defTabSz="6203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dirty="0" smtClean="0"/>
              <a:t>讲演日期</a:t>
            </a:r>
            <a:endParaRPr lang="en-US" altLang="zh-CN" dirty="0" smtClean="0"/>
          </a:p>
        </p:txBody>
      </p:sp>
      <p:grpSp>
        <p:nvGrpSpPr>
          <p:cNvPr id="17" name="Group 12"/>
          <p:cNvGrpSpPr/>
          <p:nvPr userDrawn="1"/>
        </p:nvGrpSpPr>
        <p:grpSpPr>
          <a:xfrm>
            <a:off x="13361132" y="-686367"/>
            <a:ext cx="1853287" cy="787923"/>
            <a:chOff x="9891888" y="701477"/>
            <a:chExt cx="1989130" cy="688613"/>
          </a:xfrm>
        </p:grpSpPr>
        <p:sp>
          <p:nvSpPr>
            <p:cNvPr id="18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395"/>
              <a:endParaRPr lang="en-US" sz="150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62442" y="757396"/>
              <a:ext cx="1785101" cy="512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395"/>
              <a:r>
                <a:rPr lang="zh-CN" altLang="en-US" sz="1600" dirty="0">
                  <a:solidFill>
                    <a:srgbClr val="837A80"/>
                  </a:solidFill>
                </a:rPr>
                <a:t>图片在母版替换</a:t>
              </a:r>
              <a:endParaRPr lang="en-US" altLang="zh-CN" sz="1600" dirty="0">
                <a:solidFill>
                  <a:srgbClr val="837A80"/>
                </a:solidFill>
              </a:endParaRPr>
            </a:p>
            <a:p>
              <a:pPr defTabSz="620395"/>
              <a:r>
                <a:rPr lang="zh-CN" altLang="en-US" sz="1600" dirty="0">
                  <a:solidFill>
                    <a:srgbClr val="837A80"/>
                  </a:solidFill>
                </a:rPr>
                <a:t>置于最底层</a:t>
              </a:r>
              <a:endParaRPr lang="en-US" sz="1600" dirty="0">
                <a:solidFill>
                  <a:srgbClr val="837A80"/>
                </a:solidFill>
              </a:endParaRPr>
            </a:p>
          </p:txBody>
        </p:sp>
      </p:grpSp>
      <p:sp>
        <p:nvSpPr>
          <p:cNvPr id="20" name="Oval 8"/>
          <p:cNvSpPr/>
          <p:nvPr userDrawn="1"/>
        </p:nvSpPr>
        <p:spPr>
          <a:xfrm>
            <a:off x="9960936" y="2890244"/>
            <a:ext cx="1706089" cy="1667396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040" tIns="46520" rIns="93040" bIns="46520" rtlCol="0" anchor="ctr"/>
          <a:lstStyle/>
          <a:p>
            <a:pPr algn="ctr" defTabSz="62039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Oval 18"/>
          <p:cNvSpPr/>
          <p:nvPr userDrawn="1"/>
        </p:nvSpPr>
        <p:spPr>
          <a:xfrm>
            <a:off x="5584584" y="2433463"/>
            <a:ext cx="612632" cy="598736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040" tIns="46520" rIns="93040" bIns="46520" rtlCol="0" anchor="ctr"/>
          <a:lstStyle/>
          <a:p>
            <a:pPr algn="ctr" defTabSz="62039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018610" y="5783833"/>
            <a:ext cx="189544" cy="462951"/>
          </a:xfrm>
          <a:prstGeom prst="rect">
            <a:avLst/>
          </a:prstGeom>
          <a:noFill/>
        </p:spPr>
        <p:txBody>
          <a:bodyPr wrap="none" lIns="93040" tIns="46520" rIns="93040" bIns="46520" rtlCol="0">
            <a:spAutoFit/>
          </a:bodyPr>
          <a:lstStyle/>
          <a:p>
            <a:pPr defTabSz="620395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0" y="5339315"/>
            <a:ext cx="2854692" cy="1426360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8260158" y="6533843"/>
            <a:ext cx="2710429" cy="216044"/>
          </a:xfrm>
          <a:prstGeom prst="rect">
            <a:avLst/>
          </a:prstGeom>
        </p:spPr>
        <p:txBody>
          <a:bodyPr wrap="square" lIns="93040" tIns="46520" rIns="93040" bIns="46520" anchor="ctr">
            <a:spAutoFit/>
          </a:bodyPr>
          <a:lstStyle/>
          <a:p>
            <a:pPr algn="r" defTabSz="62039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  <p:sp>
        <p:nvSpPr>
          <p:cNvPr id="25" name="文本框 16"/>
          <p:cNvSpPr txBox="1"/>
          <p:nvPr userDrawn="1"/>
        </p:nvSpPr>
        <p:spPr>
          <a:xfrm>
            <a:off x="10657845" y="6572082"/>
            <a:ext cx="1250967" cy="12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panose="020B0604030504040204" charset="0"/>
                <a:ea typeface="宋体" panose="02010600030101010101" pitchFamily="2" charset="-122"/>
                <a:cs typeface="MS PGothic" panose="020B0600070205080204" charset="-128"/>
              </a:defRPr>
            </a:lvl1pPr>
            <a:lvl2pPr marL="742950" indent="-28575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62039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8178" y="4419173"/>
            <a:ext cx="10633220" cy="114618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300">
                <a:solidFill>
                  <a:srgbClr val="1771E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88178" y="2914278"/>
            <a:ext cx="10633220" cy="15048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2"/>
          <p:cNvSpPr>
            <a:spLocks noGrp="1"/>
          </p:cNvSpPr>
          <p:nvPr>
            <p:ph type="pic" idx="1"/>
          </p:nvPr>
        </p:nvSpPr>
        <p:spPr>
          <a:xfrm>
            <a:off x="4655234" y="1125005"/>
            <a:ext cx="6699205" cy="4873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600"/>
            </a:lvl4pPr>
            <a:lvl5pPr marL="2438400" indent="0">
              <a:buNone/>
              <a:defRPr sz="2600"/>
            </a:lvl5pPr>
            <a:lvl6pPr marL="3048000" indent="0">
              <a:buNone/>
              <a:defRPr sz="2600"/>
            </a:lvl6pPr>
            <a:lvl7pPr marL="3657600" indent="0">
              <a:buNone/>
              <a:defRPr sz="2600"/>
            </a:lvl7pPr>
            <a:lvl8pPr marL="4266565" indent="0">
              <a:buNone/>
              <a:defRPr sz="2600"/>
            </a:lvl8pPr>
            <a:lvl9pPr marL="4876165" indent="0">
              <a:buNone/>
              <a:defRPr sz="2600"/>
            </a:lvl9pPr>
          </a:lstStyle>
          <a:p>
            <a:endParaRPr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2"/>
          </p:nvPr>
        </p:nvSpPr>
        <p:spPr>
          <a:xfrm>
            <a:off x="448222" y="3461585"/>
            <a:ext cx="3932255" cy="2537115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100"/>
            </a:lvl1pPr>
            <a:lvl2pPr marL="609600" indent="0">
              <a:buNone/>
              <a:defRPr sz="1800"/>
            </a:lvl2pPr>
            <a:lvl3pPr marL="1219200" indent="0">
              <a:buNone/>
              <a:defRPr sz="1600"/>
            </a:lvl3pPr>
            <a:lvl4pPr marL="1828800" indent="0">
              <a:buNone/>
              <a:defRPr sz="1300"/>
            </a:lvl4pPr>
            <a:lvl5pPr marL="2438400" indent="0">
              <a:buNone/>
              <a:defRPr sz="1300"/>
            </a:lvl5pPr>
            <a:lvl6pPr marL="3048000" indent="0">
              <a:buNone/>
              <a:defRPr sz="1300"/>
            </a:lvl6pPr>
            <a:lvl7pPr marL="3657600" indent="0">
              <a:buNone/>
              <a:defRPr sz="1300"/>
            </a:lvl7pPr>
            <a:lvl8pPr marL="4266565" indent="0">
              <a:buNone/>
              <a:defRPr sz="1300"/>
            </a:lvl8pPr>
            <a:lvl9pPr marL="4876165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7" name="标题占位符 1"/>
          <p:cNvSpPr txBox="1"/>
          <p:nvPr userDrawn="1"/>
        </p:nvSpPr>
        <p:spPr>
          <a:xfrm>
            <a:off x="335317" y="21394"/>
            <a:ext cx="10514231" cy="672232"/>
          </a:xfrm>
          <a:prstGeom prst="rect">
            <a:avLst/>
          </a:prstGeom>
        </p:spPr>
        <p:txBody>
          <a:bodyPr vert="horz" lIns="121911" tIns="60955" rIns="121911" bIns="60955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200" b="1" i="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2"/>
          <p:cNvSpPr>
            <a:spLocks noGrp="1"/>
          </p:cNvSpPr>
          <p:nvPr>
            <p:ph type="pic" idx="1"/>
          </p:nvPr>
        </p:nvSpPr>
        <p:spPr>
          <a:xfrm>
            <a:off x="448221" y="1125005"/>
            <a:ext cx="6699205" cy="4873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600"/>
            </a:lvl4pPr>
            <a:lvl5pPr marL="2438400" indent="0">
              <a:buNone/>
              <a:defRPr sz="2600"/>
            </a:lvl5pPr>
            <a:lvl6pPr marL="3048000" indent="0">
              <a:buNone/>
              <a:defRPr sz="2600"/>
            </a:lvl6pPr>
            <a:lvl7pPr marL="3657600" indent="0">
              <a:buNone/>
              <a:defRPr sz="2600"/>
            </a:lvl7pPr>
            <a:lvl8pPr marL="4266565" indent="0">
              <a:buNone/>
              <a:defRPr sz="2600"/>
            </a:lvl8pPr>
            <a:lvl9pPr marL="4876165" indent="0">
              <a:buNone/>
              <a:defRPr sz="2600"/>
            </a:lvl9pPr>
          </a:lstStyle>
          <a:p>
            <a:endParaRPr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2"/>
          </p:nvPr>
        </p:nvSpPr>
        <p:spPr>
          <a:xfrm>
            <a:off x="7535180" y="3461585"/>
            <a:ext cx="3932255" cy="253711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100"/>
            </a:lvl1pPr>
            <a:lvl2pPr marL="609600" indent="0">
              <a:buNone/>
              <a:defRPr sz="1800"/>
            </a:lvl2pPr>
            <a:lvl3pPr marL="1219200" indent="0">
              <a:buNone/>
              <a:defRPr sz="1600"/>
            </a:lvl3pPr>
            <a:lvl4pPr marL="1828800" indent="0">
              <a:buNone/>
              <a:defRPr sz="1300"/>
            </a:lvl4pPr>
            <a:lvl5pPr marL="2438400" indent="0">
              <a:buNone/>
              <a:defRPr sz="1300"/>
            </a:lvl5pPr>
            <a:lvl6pPr marL="3048000" indent="0">
              <a:buNone/>
              <a:defRPr sz="1300"/>
            </a:lvl6pPr>
            <a:lvl7pPr marL="3657600" indent="0">
              <a:buNone/>
              <a:defRPr sz="1300"/>
            </a:lvl7pPr>
            <a:lvl8pPr marL="4266565" indent="0">
              <a:buNone/>
              <a:defRPr sz="1300"/>
            </a:lvl8pPr>
            <a:lvl9pPr marL="4876165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  <a:prstGeom prst="rect">
            <a:avLst/>
          </a:prstGeom>
        </p:spPr>
        <p:txBody>
          <a:bodyPr vert="horz" lIns="121911" tIns="60955" rIns="121911" bIns="6095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  <a:prstGeom prst="rect">
            <a:avLst/>
          </a:prstGeom>
        </p:spPr>
        <p:txBody>
          <a:bodyPr vert="horz" lIns="121911" tIns="60955" rIns="121911" bIns="6095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544851" cy="6902569"/>
          </a:xfrm>
          <a:prstGeom prst="rect">
            <a:avLst/>
          </a:prstGeom>
        </p:spPr>
      </p:pic>
      <p:sp>
        <p:nvSpPr>
          <p:cNvPr id="19" name="Title 14"/>
          <p:cNvSpPr>
            <a:spLocks noGrp="1"/>
          </p:cNvSpPr>
          <p:nvPr>
            <p:ph type="title" hasCustomPrompt="1"/>
          </p:nvPr>
        </p:nvSpPr>
        <p:spPr>
          <a:xfrm>
            <a:off x="625485" y="2234223"/>
            <a:ext cx="4686161" cy="334386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3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dirty="0" smtClean="0"/>
              <a:t>HEADER </a:t>
            </a:r>
            <a:r>
              <a:rPr lang="en-US" altLang="zh-CN" dirty="0" smtClean="0"/>
              <a:t>3</a:t>
            </a:r>
            <a:r>
              <a:rPr lang="en-US" dirty="0" smtClean="0"/>
              <a:t>2PT</a:t>
            </a:r>
            <a:br>
              <a:rPr lang="en-US" dirty="0" smtClean="0"/>
            </a:br>
            <a:r>
              <a:rPr lang="zh-CN" altLang="en-US" dirty="0" smtClean="0"/>
              <a:t>单击此处编辑母版样式</a:t>
            </a:r>
            <a:endParaRPr 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4" y="5374327"/>
            <a:ext cx="2854692" cy="1426360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8235533" y="6568856"/>
            <a:ext cx="2710429" cy="216044"/>
          </a:xfrm>
          <a:prstGeom prst="rect">
            <a:avLst/>
          </a:prstGeom>
        </p:spPr>
        <p:txBody>
          <a:bodyPr wrap="square" lIns="93040" tIns="46520" rIns="93040" bIns="46520" anchor="ctr">
            <a:spAutoFit/>
          </a:bodyPr>
          <a:lstStyle/>
          <a:p>
            <a:pPr algn="r" defTabSz="62039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  <p:sp>
        <p:nvSpPr>
          <p:cNvPr id="22" name="文本框 16"/>
          <p:cNvSpPr txBox="1"/>
          <p:nvPr userDrawn="1"/>
        </p:nvSpPr>
        <p:spPr>
          <a:xfrm>
            <a:off x="10633220" y="6607095"/>
            <a:ext cx="1250967" cy="12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panose="020B0604030504040204" charset="0"/>
                <a:ea typeface="宋体" panose="02010600030101010101" pitchFamily="2" charset="-122"/>
                <a:cs typeface="MS PGothic" panose="020B0600070205080204" charset="-128"/>
              </a:defRPr>
            </a:lvl1pPr>
            <a:lvl2pPr marL="742950" indent="-28575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62039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60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3"/>
          <p:cNvGrpSpPr/>
          <p:nvPr userDrawn="1"/>
        </p:nvGrpSpPr>
        <p:grpSpPr>
          <a:xfrm>
            <a:off x="-4552" y="-544976"/>
            <a:ext cx="11263256" cy="226408"/>
            <a:chOff x="453872" y="-222553"/>
            <a:chExt cx="8232928" cy="186268"/>
          </a:xfrm>
        </p:grpSpPr>
        <p:grpSp>
          <p:nvGrpSpPr>
            <p:cNvPr id="8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5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7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Box 5"/>
          <p:cNvSpPr txBox="1">
            <a:spLocks noChangeArrowheads="1"/>
          </p:cNvSpPr>
          <p:nvPr userDrawn="1"/>
        </p:nvSpPr>
        <p:spPr bwMode="auto">
          <a:xfrm>
            <a:off x="11256533" y="6368095"/>
            <a:ext cx="314913" cy="1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r" defTabSz="620395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837A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panose="020B0600070205080204" charset="-128"/>
              </a:rPr>
              <a:t>‹#›</a:t>
            </a:fld>
            <a:endParaRPr kumimoji="0" lang="en-US" altLang="zh-CN" sz="800" dirty="0" smtClean="0">
              <a:solidFill>
                <a:srgbClr val="837A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panose="020B0600070205080204" charset="-128"/>
            </a:endParaRPr>
          </a:p>
        </p:txBody>
      </p:sp>
      <p:pic>
        <p:nvPicPr>
          <p:cNvPr id="20" name="Picture 40" descr="Untitled-2-03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2" y="5895466"/>
            <a:ext cx="1475598" cy="494878"/>
          </a:xfrm>
          <a:prstGeom prst="rect">
            <a:avLst/>
          </a:prstGeom>
        </p:spPr>
      </p:pic>
      <p:grpSp>
        <p:nvGrpSpPr>
          <p:cNvPr id="21" name="Group 41"/>
          <p:cNvGrpSpPr/>
          <p:nvPr userDrawn="1"/>
        </p:nvGrpSpPr>
        <p:grpSpPr>
          <a:xfrm>
            <a:off x="-2104833" y="-318568"/>
            <a:ext cx="884170" cy="864117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22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395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-1138755" y="0"/>
              <a:ext cx="341205" cy="44887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R:</a:t>
              </a:r>
              <a:r>
                <a:rPr lang="en-US" altLang="zh-CN" sz="1100" dirty="0">
                  <a:solidFill>
                    <a:srgbClr val="FFFFFF"/>
                  </a:solidFill>
                </a:rPr>
                <a:t>36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G:</a:t>
              </a:r>
              <a:r>
                <a:rPr lang="en-US" altLang="zh-CN" sz="1100" dirty="0">
                  <a:solidFill>
                    <a:srgbClr val="FFFFFF"/>
                  </a:solidFill>
                </a:rPr>
                <a:t>33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B:</a:t>
              </a:r>
              <a:r>
                <a:rPr lang="en-US" altLang="zh-CN" sz="1100" dirty="0">
                  <a:solidFill>
                    <a:srgbClr val="FFFFFF"/>
                  </a:solidFill>
                </a:rPr>
                <a:t>9</a:t>
              </a:r>
              <a:r>
                <a:rPr lang="en-US" sz="1100" dirty="0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4" name="Group 44"/>
          <p:cNvGrpSpPr/>
          <p:nvPr userDrawn="1"/>
        </p:nvGrpSpPr>
        <p:grpSpPr>
          <a:xfrm>
            <a:off x="-2104833" y="633994"/>
            <a:ext cx="884170" cy="864117"/>
            <a:chOff x="-1138755" y="0"/>
            <a:chExt cx="646288" cy="646288"/>
          </a:xfrm>
        </p:grpSpPr>
        <p:sp>
          <p:nvSpPr>
            <p:cNvPr id="25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395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-1138755" y="0"/>
              <a:ext cx="392762" cy="448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R:</a:t>
              </a:r>
              <a:r>
                <a:rPr lang="en-US" altLang="zh-CN" sz="1100" dirty="0">
                  <a:solidFill>
                    <a:srgbClr val="FFFFFF"/>
                  </a:solidFill>
                </a:rPr>
                <a:t>23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G:1</a:t>
              </a:r>
              <a:r>
                <a:rPr lang="en-US" altLang="zh-CN" sz="1100" dirty="0">
                  <a:solidFill>
                    <a:srgbClr val="FFFFFF"/>
                  </a:solidFill>
                </a:rPr>
                <a:t>36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B:</a:t>
              </a:r>
              <a:r>
                <a:rPr lang="en-US" altLang="zh-CN" sz="1100" dirty="0">
                  <a:solidFill>
                    <a:srgbClr val="FFFFFF"/>
                  </a:solidFill>
                </a:rPr>
                <a:t>238</a:t>
              </a:r>
              <a:endParaRPr lang="en-US" sz="1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47"/>
          <p:cNvGrpSpPr/>
          <p:nvPr userDrawn="1"/>
        </p:nvGrpSpPr>
        <p:grpSpPr>
          <a:xfrm>
            <a:off x="-2104833" y="1586555"/>
            <a:ext cx="884170" cy="864117"/>
            <a:chOff x="-1138755" y="0"/>
            <a:chExt cx="646288" cy="646288"/>
          </a:xfrm>
        </p:grpSpPr>
        <p:sp>
          <p:nvSpPr>
            <p:cNvPr id="28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395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-1138755" y="0"/>
              <a:ext cx="392762" cy="448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395"/>
              <a:r>
                <a:rPr lang="en-US" sz="1100" dirty="0">
                  <a:solidFill>
                    <a:srgbClr val="000000"/>
                  </a:solidFill>
                </a:rPr>
                <a:t>R:</a:t>
              </a:r>
              <a:r>
                <a:rPr lang="en-US" altLang="zh-CN" sz="1100" dirty="0">
                  <a:solidFill>
                    <a:srgbClr val="000000"/>
                  </a:solidFill>
                </a:rPr>
                <a:t>35</a:t>
              </a:r>
              <a:endParaRPr lang="en-US" sz="1100" dirty="0">
                <a:solidFill>
                  <a:srgbClr val="000000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000000"/>
                  </a:solidFill>
                </a:rPr>
                <a:t>G:2</a:t>
              </a:r>
              <a:r>
                <a:rPr lang="en-US" altLang="zh-CN" sz="1100" dirty="0">
                  <a:solidFill>
                    <a:srgbClr val="000000"/>
                  </a:solidFill>
                </a:rPr>
                <a:t>04</a:t>
              </a:r>
              <a:endParaRPr lang="en-US" sz="1100" dirty="0">
                <a:solidFill>
                  <a:srgbClr val="000000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000000"/>
                  </a:solidFill>
                </a:rPr>
                <a:t>B:2</a:t>
              </a:r>
              <a:r>
                <a:rPr lang="en-US" altLang="zh-CN" sz="1100" dirty="0">
                  <a:solidFill>
                    <a:srgbClr val="000000"/>
                  </a:solidFill>
                </a:rPr>
                <a:t>52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50"/>
          <p:cNvGrpSpPr/>
          <p:nvPr userDrawn="1"/>
        </p:nvGrpSpPr>
        <p:grpSpPr>
          <a:xfrm>
            <a:off x="-2104833" y="2539117"/>
            <a:ext cx="884170" cy="864117"/>
            <a:chOff x="-1138755" y="0"/>
            <a:chExt cx="646288" cy="646288"/>
          </a:xfrm>
        </p:grpSpPr>
        <p:sp>
          <p:nvSpPr>
            <p:cNvPr id="31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395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-1138755" y="0"/>
              <a:ext cx="392762" cy="448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R:</a:t>
              </a:r>
              <a:r>
                <a:rPr lang="en-US" altLang="zh-CN" sz="1100" dirty="0">
                  <a:solidFill>
                    <a:srgbClr val="FFFFFF"/>
                  </a:solidFill>
                </a:rPr>
                <a:t>33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G:</a:t>
              </a:r>
              <a:r>
                <a:rPr lang="en-US" altLang="zh-CN" sz="1100" dirty="0">
                  <a:solidFill>
                    <a:srgbClr val="FFFFFF"/>
                  </a:solidFill>
                </a:rPr>
                <a:t>200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B:</a:t>
              </a:r>
              <a:r>
                <a:rPr lang="en-US" altLang="zh-CN" sz="1100" dirty="0">
                  <a:solidFill>
                    <a:srgbClr val="FFFFFF"/>
                  </a:solidFill>
                </a:rPr>
                <a:t>200</a:t>
              </a:r>
              <a:endParaRPr lang="en-US" sz="1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-2124137" y="4713162"/>
            <a:ext cx="1290159" cy="524677"/>
          </a:xfrm>
          <a:prstGeom prst="rect">
            <a:avLst/>
          </a:prstGeom>
          <a:noFill/>
        </p:spPr>
        <p:txBody>
          <a:bodyPr wrap="square" lIns="93040" tIns="46520" rIns="93040" bIns="46520" rtlCol="0">
            <a:spAutoFit/>
          </a:bodyPr>
          <a:lstStyle/>
          <a:p>
            <a:pPr defTabSz="620395"/>
            <a:r>
              <a:rPr lang="zh-CN" altLang="en-US" sz="900" dirty="0">
                <a:solidFill>
                  <a:srgbClr val="FFFFFF"/>
                </a:solidFill>
              </a:rPr>
              <a:t>中文字体：</a:t>
            </a:r>
            <a:endParaRPr lang="en-US" altLang="zh-CN" sz="900" dirty="0">
              <a:solidFill>
                <a:srgbClr val="1EA19F"/>
              </a:solidFill>
            </a:endParaRPr>
          </a:p>
          <a:p>
            <a:pPr defTabSz="620395">
              <a:defRPr/>
            </a:pPr>
            <a:r>
              <a:rPr lang="zh-CN" altLang="en-US" sz="1900" dirty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微软雅黑</a:t>
            </a:r>
            <a:endParaRPr lang="en-US" altLang="zh-CN" sz="1900" dirty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34" name="Group 59"/>
          <p:cNvGrpSpPr/>
          <p:nvPr userDrawn="1"/>
        </p:nvGrpSpPr>
        <p:grpSpPr>
          <a:xfrm>
            <a:off x="-2104833" y="3491675"/>
            <a:ext cx="884170" cy="864117"/>
            <a:chOff x="-1138755" y="0"/>
            <a:chExt cx="646288" cy="646288"/>
          </a:xfrm>
        </p:grpSpPr>
        <p:sp>
          <p:nvSpPr>
            <p:cNvPr id="35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20395"/>
              <a:endParaRPr lang="en-US" sz="1100">
                <a:solidFill>
                  <a:srgbClr val="FFFFFF"/>
                </a:solidFill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-1138755" y="0"/>
              <a:ext cx="392762" cy="448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R:</a:t>
              </a:r>
              <a:r>
                <a:rPr lang="zh-CN" altLang="zh-CN" sz="1100" dirty="0">
                  <a:solidFill>
                    <a:srgbClr val="FFFFFF"/>
                  </a:solidFill>
                </a:rPr>
                <a:t>1</a:t>
              </a:r>
              <a:r>
                <a:rPr lang="en-US" altLang="zh-CN" sz="1100" dirty="0">
                  <a:solidFill>
                    <a:srgbClr val="FFFFFF"/>
                  </a:solidFill>
                </a:rPr>
                <a:t>76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G:</a:t>
              </a:r>
              <a:r>
                <a:rPr lang="zh-CN" altLang="zh-CN" sz="1100" dirty="0">
                  <a:solidFill>
                    <a:srgbClr val="FFFFFF"/>
                  </a:solidFill>
                </a:rPr>
                <a:t>1</a:t>
              </a:r>
              <a:r>
                <a:rPr lang="en-US" altLang="zh-CN" sz="1100" dirty="0">
                  <a:solidFill>
                    <a:srgbClr val="FFFFFF"/>
                  </a:solidFill>
                </a:rPr>
                <a:t>15</a:t>
              </a:r>
              <a:endParaRPr lang="en-US" sz="1100" dirty="0">
                <a:solidFill>
                  <a:srgbClr val="FFFFFF"/>
                </a:solidFill>
              </a:endParaRPr>
            </a:p>
            <a:p>
              <a:pPr defTabSz="620395"/>
              <a:r>
                <a:rPr lang="en-US" sz="1100" dirty="0">
                  <a:solidFill>
                    <a:srgbClr val="FFFFFF"/>
                  </a:solidFill>
                </a:rPr>
                <a:t>B:</a:t>
              </a:r>
              <a:r>
                <a:rPr lang="zh-CN" altLang="zh-CN" sz="1100" dirty="0">
                  <a:solidFill>
                    <a:srgbClr val="FFFFFF"/>
                  </a:solidFill>
                </a:rPr>
                <a:t>2</a:t>
              </a:r>
              <a:r>
                <a:rPr lang="en-US" altLang="zh-CN" sz="1100" dirty="0">
                  <a:solidFill>
                    <a:srgbClr val="FFFFFF"/>
                  </a:solidFill>
                </a:rPr>
                <a:t>52</a:t>
              </a:r>
              <a:endParaRPr lang="en-US" sz="1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62"/>
          <p:cNvSpPr/>
          <p:nvPr userDrawn="1"/>
        </p:nvSpPr>
        <p:spPr>
          <a:xfrm>
            <a:off x="-2124137" y="5313285"/>
            <a:ext cx="1054638" cy="565700"/>
          </a:xfrm>
          <a:prstGeom prst="rect">
            <a:avLst/>
          </a:prstGeom>
        </p:spPr>
        <p:txBody>
          <a:bodyPr wrap="square" lIns="93040" tIns="46520" rIns="93040" bIns="46520">
            <a:spAutoFit/>
          </a:bodyPr>
          <a:lstStyle/>
          <a:p>
            <a:pPr defTabSz="620395">
              <a:defRPr/>
            </a:pPr>
            <a:r>
              <a:rPr lang="zh-CN" altLang="en-US" sz="900" dirty="0">
                <a:solidFill>
                  <a:srgbClr val="FFFFFF"/>
                </a:solidFill>
              </a:rPr>
              <a:t>英文字体：</a:t>
            </a:r>
            <a:endParaRPr lang="en-US" altLang="zh-CN" sz="900" b="1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defTabSz="620395"/>
            <a:r>
              <a:rPr lang="en-US" altLang="zh-CN" sz="2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Arial</a:t>
            </a:r>
          </a:p>
        </p:txBody>
      </p:sp>
      <p:grpSp>
        <p:nvGrpSpPr>
          <p:cNvPr id="38" name="Group 75"/>
          <p:cNvGrpSpPr/>
          <p:nvPr userDrawn="1"/>
        </p:nvGrpSpPr>
        <p:grpSpPr>
          <a:xfrm>
            <a:off x="-900582" y="31382"/>
            <a:ext cx="187193" cy="5867404"/>
            <a:chOff x="-279703" y="208515"/>
            <a:chExt cx="243417" cy="4388332"/>
          </a:xfrm>
        </p:grpSpPr>
        <p:cxnSp>
          <p:nvCxnSpPr>
            <p:cNvPr id="39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45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43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95"/>
          <p:cNvGrpSpPr/>
          <p:nvPr userDrawn="1"/>
        </p:nvGrpSpPr>
        <p:grpSpPr>
          <a:xfrm>
            <a:off x="11956579" y="31382"/>
            <a:ext cx="187193" cy="5867404"/>
            <a:chOff x="-279703" y="208515"/>
            <a:chExt cx="243417" cy="4388332"/>
          </a:xfrm>
        </p:grpSpPr>
        <p:cxnSp>
          <p:nvCxnSpPr>
            <p:cNvPr id="48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54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52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标题占位符 5"/>
          <p:cNvSpPr>
            <a:spLocks noGrp="1"/>
          </p:cNvSpPr>
          <p:nvPr>
            <p:ph type="title"/>
          </p:nvPr>
        </p:nvSpPr>
        <p:spPr>
          <a:xfrm>
            <a:off x="0" y="28521"/>
            <a:ext cx="11258703" cy="1146183"/>
          </a:xfrm>
          <a:prstGeom prst="rect">
            <a:avLst/>
          </a:prstGeom>
        </p:spPr>
        <p:txBody>
          <a:bodyPr vert="horz" lIns="93040" tIns="46520" rIns="93040" bIns="465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7" name="文本占位符 6"/>
          <p:cNvSpPr>
            <a:spLocks noGrp="1"/>
          </p:cNvSpPr>
          <p:nvPr>
            <p:ph type="body" idx="1"/>
          </p:nvPr>
        </p:nvSpPr>
        <p:spPr>
          <a:xfrm>
            <a:off x="0" y="1357246"/>
            <a:ext cx="11258703" cy="4538036"/>
          </a:xfrm>
          <a:prstGeom prst="rect">
            <a:avLst/>
          </a:prstGeom>
        </p:spPr>
        <p:txBody>
          <a:bodyPr vert="horz" lIns="93040" tIns="46520" rIns="93040" bIns="465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8" name="文本框 16"/>
          <p:cNvSpPr txBox="1"/>
          <p:nvPr userDrawn="1"/>
        </p:nvSpPr>
        <p:spPr>
          <a:xfrm>
            <a:off x="10007736" y="6368095"/>
            <a:ext cx="1250967" cy="1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panose="020B0604030504040204" charset="0"/>
                <a:ea typeface="宋体" panose="02010600030101010101" pitchFamily="2" charset="-122"/>
                <a:cs typeface="MS PGothic" panose="020B0600070205080204" charset="-128"/>
              </a:defRPr>
            </a:lvl1pPr>
            <a:lvl2pPr marL="742950" indent="-28575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620395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609600" rtl="0" eaLnBrk="1" latinLnBrk="0" hangingPunct="1">
        <a:spcBef>
          <a:spcPct val="0"/>
        </a:spcBef>
        <a:buNone/>
        <a:defRPr kumimoji="1" lang="zh-CN" altLang="en-US" sz="3000" b="1" i="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609600" rtl="0" eaLnBrk="1" fontAlgn="base" latinLnBrk="0" hangingPunct="1">
        <a:spcBef>
          <a:spcPct val="20000"/>
        </a:spcBef>
        <a:spcAft>
          <a:spcPct val="0"/>
        </a:spcAft>
        <a:buFontTx/>
        <a:buBlip>
          <a:blip r:embed="rId10"/>
        </a:buBlip>
        <a:defRPr kumimoji="1" lang="zh-CN" altLang="en-US" sz="32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90600" indent="-381000" algn="l" defTabSz="609600" rtl="0" eaLnBrk="1" fontAlgn="base" latinLnBrk="0" hangingPunct="1">
        <a:spcBef>
          <a:spcPct val="20000"/>
        </a:spcBef>
        <a:spcAft>
          <a:spcPct val="0"/>
        </a:spcAft>
        <a:buFont typeface="Arial" panose="020B0604020202020204"/>
        <a:buChar char="–"/>
        <a:defRPr kumimoji="1" lang="zh-CN" altLang="en-US" sz="26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0" indent="-304800" algn="l" defTabSz="609600" rtl="0" eaLnBrk="1" fontAlgn="base" latinLnBrk="0" hangingPunct="1">
        <a:spcBef>
          <a:spcPct val="20000"/>
        </a:spcBef>
        <a:spcAft>
          <a:spcPct val="0"/>
        </a:spcAft>
        <a:buFont typeface="Arial" panose="020B0604020202020204"/>
        <a:buChar char="•"/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609600" rtl="0" eaLnBrk="1" fontAlgn="base" latinLnBrk="0" hangingPunct="1">
        <a:spcBef>
          <a:spcPct val="20000"/>
        </a:spcBef>
        <a:spcAft>
          <a:spcPct val="0"/>
        </a:spcAft>
        <a:buFont typeface="Arial" panose="020B0604020202020204"/>
        <a:buChar char="–"/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743200" indent="-304800" algn="l" defTabSz="609600" rtl="0" eaLnBrk="1" fontAlgn="base" latinLnBrk="0" hangingPunct="1">
        <a:spcBef>
          <a:spcPct val="20000"/>
        </a:spcBef>
        <a:spcAft>
          <a:spcPct val="0"/>
        </a:spcAft>
        <a:buFont typeface="Arial" panose="020B0604020202020204"/>
        <a:buChar char="»"/>
        <a:defRPr kumimoji="1" lang="zh-CN" altLang="en-US" sz="2400" b="0" i="0" kern="1200" dirty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lub.kingdee.com/forum.php?mod=viewthread&amp;tid=1062364&amp;viewsource=newservice" TargetMode="External"/><Relationship Id="rId2" Type="http://schemas.openxmlformats.org/officeDocument/2006/relationships/hyperlink" Target="http://club.kingdee.com/forum.php?mod=forumdisplay&amp;fid=748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open.kingdee.com/K3Cloud/WenKu/Index.aspx" TargetMode="External"/><Relationship Id="rId4" Type="http://schemas.openxmlformats.org/officeDocument/2006/relationships/hyperlink" Target="http://3g.k3cloud.kingdee.com/m/home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0590" y="1485579"/>
            <a:ext cx="5688631" cy="1080120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kumimoji="1" lang="zh-CN" altLang="en-US" dirty="0" smtClean="0"/>
              <a:t>开发</a:t>
            </a: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826089" y="4833950"/>
            <a:ext cx="4104456" cy="504056"/>
          </a:xfrm>
          <a:prstGeom prst="rect">
            <a:avLst/>
          </a:prstGeom>
        </p:spPr>
        <p:txBody>
          <a:bodyPr vert="horz" lIns="93040" tIns="46520" rIns="93040" bIns="46520" rtlCol="0" anchor="t">
            <a:noAutofit/>
          </a:bodyPr>
          <a:lstStyle>
            <a:lvl1pPr algn="l" defTabSz="609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4900" b="1" i="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400" dirty="0" smtClean="0"/>
              <a:t>BOS</a:t>
            </a:r>
            <a:r>
              <a:rPr lang="zh-CN" altLang="en-US" sz="2400" dirty="0" smtClean="0"/>
              <a:t>平台部 李午亮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快速实施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组件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34" y="970629"/>
            <a:ext cx="1294704" cy="501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34" y="970629"/>
            <a:ext cx="1222187" cy="501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456" y="1080357"/>
            <a:ext cx="1224314" cy="501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526" y="1000207"/>
            <a:ext cx="1252234" cy="508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838622" y="2709714"/>
            <a:ext cx="576064" cy="100811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字段</a:t>
            </a:r>
            <a:endParaRPr kumimoji="1" lang="zh-CN" altLang="en-US" dirty="0" smtClean="0"/>
          </a:p>
        </p:txBody>
      </p:sp>
      <p:sp>
        <p:nvSpPr>
          <p:cNvPr id="8" name="矩形 7"/>
          <p:cNvSpPr/>
          <p:nvPr/>
        </p:nvSpPr>
        <p:spPr>
          <a:xfrm>
            <a:off x="6095206" y="2781722"/>
            <a:ext cx="576064" cy="100811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控件</a:t>
            </a:r>
          </a:p>
        </p:txBody>
      </p:sp>
    </p:spTree>
    <p:extLst>
      <p:ext uri="{BB962C8B-B14F-4D97-AF65-F5344CB8AC3E}">
        <p14:creationId xmlns:p14="http://schemas.microsoft.com/office/powerpoint/2010/main" val="14225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快速实施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页面载体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54646" y="909514"/>
            <a:ext cx="184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zh-CN" altLang="en-US" dirty="0" smtClean="0"/>
          </a:p>
        </p:txBody>
      </p:sp>
      <p:sp>
        <p:nvSpPr>
          <p:cNvPr id="5" name="AutoShape 35"/>
          <p:cNvSpPr>
            <a:spLocks noChangeArrowheads="1"/>
          </p:cNvSpPr>
          <p:nvPr/>
        </p:nvSpPr>
        <p:spPr bwMode="auto">
          <a:xfrm>
            <a:off x="1486694" y="2853730"/>
            <a:ext cx="1859939" cy="344523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457154" indent="-457154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微软雅黑"/>
              </a:rPr>
              <a:t>移动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微软雅黑"/>
              </a:rPr>
              <a:t>业务</a:t>
            </a:r>
          </a:p>
        </p:txBody>
      </p:sp>
      <p:sp>
        <p:nvSpPr>
          <p:cNvPr id="6" name="AutoShape 35"/>
          <p:cNvSpPr>
            <a:spLocks noChangeArrowheads="1"/>
          </p:cNvSpPr>
          <p:nvPr/>
        </p:nvSpPr>
        <p:spPr bwMode="auto">
          <a:xfrm>
            <a:off x="3934965" y="1574218"/>
            <a:ext cx="1859939" cy="344523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457154" indent="-457154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微软雅黑"/>
              </a:rPr>
              <a:t>移动表单</a:t>
            </a:r>
            <a:endParaRPr lang="zh-CN" altLang="en-US" sz="1600" dirty="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7" name="AutoShape 35"/>
          <p:cNvSpPr>
            <a:spLocks noChangeArrowheads="1"/>
          </p:cNvSpPr>
          <p:nvPr/>
        </p:nvSpPr>
        <p:spPr bwMode="auto">
          <a:xfrm>
            <a:off x="3969094" y="4165390"/>
            <a:ext cx="1859939" cy="344523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457154" indent="-457154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微软雅黑"/>
              </a:rPr>
              <a:t>移动单据</a:t>
            </a:r>
            <a:endParaRPr lang="zh-CN" altLang="en-US" sz="1600" dirty="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8" name="AutoShape 35"/>
          <p:cNvSpPr>
            <a:spLocks noChangeArrowheads="1"/>
          </p:cNvSpPr>
          <p:nvPr/>
        </p:nvSpPr>
        <p:spPr bwMode="auto">
          <a:xfrm>
            <a:off x="6815286" y="3429794"/>
            <a:ext cx="1859939" cy="344523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457154" indent="-457154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微软雅黑"/>
              </a:rPr>
              <a:t>移动单据详情</a:t>
            </a:r>
            <a:endParaRPr lang="zh-CN" altLang="en-US" sz="1600" dirty="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9" name="AutoShape 35"/>
          <p:cNvSpPr>
            <a:spLocks noChangeArrowheads="1"/>
          </p:cNvSpPr>
          <p:nvPr/>
        </p:nvSpPr>
        <p:spPr bwMode="auto">
          <a:xfrm>
            <a:off x="6850428" y="4653929"/>
            <a:ext cx="1859939" cy="344523"/>
          </a:xfrm>
          <a:prstGeom prst="roundRect">
            <a:avLst>
              <a:gd name="adj" fmla="val 16667"/>
            </a:avLst>
          </a:prstGeom>
          <a:solidFill>
            <a:srgbClr val="FFCC00">
              <a:alpha val="76077"/>
            </a:srgb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457154" indent="-457154" algn="ctr">
              <a:spcBef>
                <a:spcPct val="10000"/>
              </a:spcBef>
              <a:buClr>
                <a:srgbClr val="E1B40C"/>
              </a:buClr>
              <a:buSzPct val="80000"/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微软雅黑"/>
              </a:rPr>
              <a:t>移动单据列表</a:t>
            </a:r>
            <a:endParaRPr lang="zh-CN" altLang="en-US" sz="1600" dirty="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208944" y="1356189"/>
            <a:ext cx="1678853" cy="1407559"/>
          </a:xfrm>
          <a:custGeom>
            <a:avLst/>
            <a:gdLst>
              <a:gd name="connsiteX0" fmla="*/ 0 w 1678853"/>
              <a:gd name="connsiteY0" fmla="*/ 1407559 h 1407559"/>
              <a:gd name="connsiteX1" fmla="*/ 1664413 w 1678853"/>
              <a:gd name="connsiteY1" fmla="*/ 328773 h 1407559"/>
              <a:gd name="connsiteX2" fmla="*/ 852755 w 1678853"/>
              <a:gd name="connsiteY2" fmla="*/ 0 h 1407559"/>
              <a:gd name="connsiteX3" fmla="*/ 852755 w 1678853"/>
              <a:gd name="connsiteY3" fmla="*/ 0 h 1407559"/>
              <a:gd name="connsiteX4" fmla="*/ 369869 w 1678853"/>
              <a:gd name="connsiteY4" fmla="*/ 236305 h 1407559"/>
              <a:gd name="connsiteX5" fmla="*/ 595901 w 1678853"/>
              <a:gd name="connsiteY5" fmla="*/ 308224 h 140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853" h="1407559">
                <a:moveTo>
                  <a:pt x="0" y="1407559"/>
                </a:moveTo>
                <a:cubicBezTo>
                  <a:pt x="761143" y="985462"/>
                  <a:pt x="1522287" y="563366"/>
                  <a:pt x="1664413" y="328773"/>
                </a:cubicBezTo>
                <a:cubicBezTo>
                  <a:pt x="1806539" y="94180"/>
                  <a:pt x="852755" y="0"/>
                  <a:pt x="852755" y="0"/>
                </a:cubicBezTo>
                <a:lnTo>
                  <a:pt x="852755" y="0"/>
                </a:lnTo>
                <a:cubicBezTo>
                  <a:pt x="772274" y="39384"/>
                  <a:pt x="412678" y="184934"/>
                  <a:pt x="369869" y="236305"/>
                </a:cubicBezTo>
                <a:cubicBezTo>
                  <a:pt x="327060" y="287676"/>
                  <a:pt x="461480" y="297950"/>
                  <a:pt x="595901" y="308224"/>
                </a:cubicBez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2363056" y="1566150"/>
            <a:ext cx="1613354" cy="1238695"/>
          </a:xfrm>
          <a:custGeom>
            <a:avLst/>
            <a:gdLst>
              <a:gd name="connsiteX0" fmla="*/ 0 w 1613354"/>
              <a:gd name="connsiteY0" fmla="*/ 1238695 h 1238695"/>
              <a:gd name="connsiteX1" fmla="*/ 205483 w 1613354"/>
              <a:gd name="connsiteY1" fmla="*/ 1033212 h 1238695"/>
              <a:gd name="connsiteX2" fmla="*/ 575353 w 1613354"/>
              <a:gd name="connsiteY2" fmla="*/ 807180 h 1238695"/>
              <a:gd name="connsiteX3" fmla="*/ 1150706 w 1613354"/>
              <a:gd name="connsiteY3" fmla="*/ 683890 h 1238695"/>
              <a:gd name="connsiteX4" fmla="*/ 1273996 w 1613354"/>
              <a:gd name="connsiteY4" fmla="*/ 283198 h 1238695"/>
              <a:gd name="connsiteX5" fmla="*/ 1510301 w 1613354"/>
              <a:gd name="connsiteY5" fmla="*/ 170183 h 1238695"/>
              <a:gd name="connsiteX6" fmla="*/ 1613043 w 1613354"/>
              <a:gd name="connsiteY6" fmla="*/ 170183 h 1238695"/>
              <a:gd name="connsiteX7" fmla="*/ 1541124 w 1613354"/>
              <a:gd name="connsiteY7" fmla="*/ 159908 h 1238695"/>
              <a:gd name="connsiteX8" fmla="*/ 1510301 w 1613354"/>
              <a:gd name="connsiteY8" fmla="*/ 149634 h 1238695"/>
              <a:gd name="connsiteX9" fmla="*/ 1500027 w 1613354"/>
              <a:gd name="connsiteY9" fmla="*/ 139360 h 1238695"/>
              <a:gd name="connsiteX10" fmla="*/ 1181528 w 1613354"/>
              <a:gd name="connsiteY10" fmla="*/ 5796 h 1238695"/>
              <a:gd name="connsiteX11" fmla="*/ 708917 w 1613354"/>
              <a:gd name="connsiteY11" fmla="*/ 36619 h 123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3354" h="1238695">
                <a:moveTo>
                  <a:pt x="0" y="1238695"/>
                </a:moveTo>
                <a:cubicBezTo>
                  <a:pt x="54795" y="1171913"/>
                  <a:pt x="109591" y="1105131"/>
                  <a:pt x="205483" y="1033212"/>
                </a:cubicBezTo>
                <a:cubicBezTo>
                  <a:pt x="301375" y="961293"/>
                  <a:pt x="417816" y="865400"/>
                  <a:pt x="575353" y="807180"/>
                </a:cubicBezTo>
                <a:cubicBezTo>
                  <a:pt x="732890" y="748960"/>
                  <a:pt x="1034266" y="771220"/>
                  <a:pt x="1150706" y="683890"/>
                </a:cubicBezTo>
                <a:cubicBezTo>
                  <a:pt x="1267146" y="596560"/>
                  <a:pt x="1214064" y="368816"/>
                  <a:pt x="1273996" y="283198"/>
                </a:cubicBezTo>
                <a:cubicBezTo>
                  <a:pt x="1333928" y="197580"/>
                  <a:pt x="1453793" y="189019"/>
                  <a:pt x="1510301" y="170183"/>
                </a:cubicBezTo>
                <a:cubicBezTo>
                  <a:pt x="1566809" y="151347"/>
                  <a:pt x="1607906" y="171895"/>
                  <a:pt x="1613043" y="170183"/>
                </a:cubicBezTo>
                <a:cubicBezTo>
                  <a:pt x="1618180" y="168470"/>
                  <a:pt x="1558247" y="163333"/>
                  <a:pt x="1541124" y="159908"/>
                </a:cubicBezTo>
                <a:cubicBezTo>
                  <a:pt x="1524001" y="156483"/>
                  <a:pt x="1517150" y="153059"/>
                  <a:pt x="1510301" y="149634"/>
                </a:cubicBezTo>
                <a:cubicBezTo>
                  <a:pt x="1503452" y="146209"/>
                  <a:pt x="1554823" y="163333"/>
                  <a:pt x="1500027" y="139360"/>
                </a:cubicBezTo>
                <a:cubicBezTo>
                  <a:pt x="1445231" y="115387"/>
                  <a:pt x="1313380" y="22919"/>
                  <a:pt x="1181528" y="5796"/>
                </a:cubicBezTo>
                <a:cubicBezTo>
                  <a:pt x="1049676" y="-11327"/>
                  <a:pt x="879296" y="12646"/>
                  <a:pt x="708917" y="36619"/>
                </a:cubicBez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肘形连接符 14"/>
          <p:cNvCxnSpPr>
            <a:stCxn id="5" idx="3"/>
            <a:endCxn id="6" idx="1"/>
          </p:cNvCxnSpPr>
          <p:nvPr/>
        </p:nvCxnSpPr>
        <p:spPr>
          <a:xfrm flipV="1">
            <a:off x="3346633" y="1746480"/>
            <a:ext cx="588332" cy="127951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/>
          <p:nvPr/>
        </p:nvCxnSpPr>
        <p:spPr>
          <a:xfrm rot="16200000" flipH="1">
            <a:off x="3132052" y="3534738"/>
            <a:ext cx="1311660" cy="294166"/>
          </a:xfrm>
          <a:prstGeom prst="bentConnector3">
            <a:avLst>
              <a:gd name="adj1" fmla="val 9778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7" idx="3"/>
          </p:cNvCxnSpPr>
          <p:nvPr/>
        </p:nvCxnSpPr>
        <p:spPr>
          <a:xfrm>
            <a:off x="5829033" y="4337652"/>
            <a:ext cx="986253" cy="48853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endCxn id="8" idx="1"/>
          </p:cNvCxnSpPr>
          <p:nvPr/>
        </p:nvCxnSpPr>
        <p:spPr>
          <a:xfrm flipV="1">
            <a:off x="5829033" y="3602056"/>
            <a:ext cx="986253" cy="73559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9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快速实施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零代码开发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62" y="765498"/>
            <a:ext cx="8136904" cy="55829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99613" y="837506"/>
            <a:ext cx="21602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以创建一个</a:t>
            </a:r>
            <a:r>
              <a:rPr lang="zh-CN" altLang="en-US" sz="1600" b="1" dirty="0">
                <a:solidFill>
                  <a:srgbClr val="FF0000"/>
                </a:solidFill>
              </a:rPr>
              <a:t>移动端出差申请</a:t>
            </a:r>
            <a:r>
              <a:rPr lang="zh-CN" altLang="en-US" sz="1600" dirty="0"/>
              <a:t>为列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1.</a:t>
            </a:r>
            <a:r>
              <a:rPr lang="zh-CN" altLang="en-US" sz="1600" dirty="0" smtClean="0"/>
              <a:t>新建移动单据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 </a:t>
            </a:r>
            <a:endParaRPr lang="en-US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33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快速实施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零代码开发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70" y="837506"/>
            <a:ext cx="8381263" cy="57743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599613" y="837506"/>
            <a:ext cx="2160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2.</a:t>
            </a:r>
            <a:r>
              <a:rPr lang="zh-CN" altLang="en-US" sz="1600" dirty="0" smtClean="0"/>
              <a:t>选择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来源单据，</a:t>
            </a:r>
            <a:r>
              <a:rPr lang="zh-CN" altLang="en-US" sz="1600" dirty="0"/>
              <a:t>这是最关键的一步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 </a:t>
            </a:r>
            <a:endParaRPr lang="en-US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173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快速实施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零代码开发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9613" y="837506"/>
            <a:ext cx="216024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3.</a:t>
            </a:r>
            <a:r>
              <a:rPr lang="zh-CN" altLang="en-US" sz="1600" dirty="0" smtClean="0"/>
              <a:t>拖动单据和列表显示的字段，设置操作菜单</a:t>
            </a:r>
            <a:r>
              <a:rPr lang="en-US" altLang="zh-CN" sz="1600" dirty="0" smtClean="0"/>
              <a:t> </a:t>
            </a:r>
            <a:endParaRPr lang="en-US" altLang="zh-CN" sz="1600" dirty="0">
              <a:latin typeface="+mn-ea"/>
              <a:ea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10" y="838032"/>
            <a:ext cx="7856387" cy="59066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5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快速实施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零代码开发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9613" y="837506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4.</a:t>
            </a:r>
            <a:r>
              <a:rPr lang="zh-CN" altLang="en-US" sz="1600" dirty="0" smtClean="0"/>
              <a:t>发布</a:t>
            </a:r>
            <a:r>
              <a:rPr lang="en-US" altLang="zh-CN" sz="1600" dirty="0" smtClean="0"/>
              <a:t> </a:t>
            </a:r>
            <a:endParaRPr lang="en-US" altLang="zh-CN" sz="1600" dirty="0">
              <a:latin typeface="+mn-ea"/>
              <a:ea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50" y="843872"/>
            <a:ext cx="9816406" cy="573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887294" y="378178"/>
            <a:ext cx="3278606" cy="6435992"/>
            <a:chOff x="4815078" y="0"/>
            <a:chExt cx="3600400" cy="7057474"/>
          </a:xfrm>
        </p:grpSpPr>
        <p:pic>
          <p:nvPicPr>
            <p:cNvPr id="8" name="Picture 4" descr="http://3g.k3cloud.kingdee.com/m/images/local/%E5%9C%B0%E5%9B%B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078" y="0"/>
              <a:ext cx="3600400" cy="7057474"/>
            </a:xfrm>
            <a:prstGeom prst="rect">
              <a:avLst/>
            </a:prstGeom>
            <a:noFill/>
            <a:ln>
              <a:solidFill>
                <a:srgbClr val="005BA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531" y="1293296"/>
              <a:ext cx="2790566" cy="470826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98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>
            <p:custDataLst>
              <p:tags r:id="rId1"/>
            </p:custDataLst>
          </p:nvPr>
        </p:nvSpPr>
        <p:spPr bwMode="auto">
          <a:xfrm>
            <a:off x="1429392" y="932939"/>
            <a:ext cx="2484114" cy="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1" tIns="60955" rIns="121911" bIns="60955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Content</a:t>
            </a:r>
            <a:endParaRPr lang="zh-CN" altLang="en-US" sz="3600" dirty="0"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3193007" y="1055403"/>
            <a:ext cx="0" cy="2990945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1315964" y="1509136"/>
            <a:ext cx="2699987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16" name="TextBox 33"/>
          <p:cNvSpPr txBox="1"/>
          <p:nvPr>
            <p:custDataLst>
              <p:tags r:id="rId4"/>
            </p:custDataLst>
          </p:nvPr>
        </p:nvSpPr>
        <p:spPr>
          <a:xfrm>
            <a:off x="2492733" y="193137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01</a:t>
            </a:r>
          </a:p>
        </p:txBody>
      </p:sp>
      <p:sp>
        <p:nvSpPr>
          <p:cNvPr id="17" name="TextBox 34"/>
          <p:cNvSpPr txBox="1"/>
          <p:nvPr>
            <p:custDataLst>
              <p:tags r:id="rId5"/>
            </p:custDataLst>
          </p:nvPr>
        </p:nvSpPr>
        <p:spPr>
          <a:xfrm>
            <a:off x="2492733" y="2639690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02</a:t>
            </a:r>
          </a:p>
        </p:txBody>
      </p:sp>
      <p:sp>
        <p:nvSpPr>
          <p:cNvPr id="18" name="TextBox 35"/>
          <p:cNvSpPr txBox="1"/>
          <p:nvPr>
            <p:custDataLst>
              <p:tags r:id="rId6"/>
            </p:custDataLst>
          </p:nvPr>
        </p:nvSpPr>
        <p:spPr>
          <a:xfrm>
            <a:off x="2492733" y="336070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</a:t>
            </a:r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3</a:t>
            </a:r>
            <a:endParaRPr lang="en-US" sz="28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3202253" y="2014651"/>
            <a:ext cx="2892954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架构概述</a:t>
            </a:r>
            <a:endParaRPr 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3202253" y="2727604"/>
            <a:ext cx="3276947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快速实施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3202252" y="3451671"/>
            <a:ext cx="3660940" cy="431900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插件开发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TextBox 35"/>
          <p:cNvSpPr txBox="1"/>
          <p:nvPr>
            <p:custDataLst>
              <p:tags r:id="rId10"/>
            </p:custDataLst>
          </p:nvPr>
        </p:nvSpPr>
        <p:spPr>
          <a:xfrm>
            <a:off x="2486417" y="4077639"/>
            <a:ext cx="703171" cy="639826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04</a:t>
            </a: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3202564" y="4168602"/>
            <a:ext cx="4044621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开发技巧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表单插件</a:t>
            </a:r>
            <a:endParaRPr lang="zh-CN" altLang="en-US" dirty="0"/>
          </a:p>
        </p:txBody>
      </p:sp>
      <p:pic>
        <p:nvPicPr>
          <p:cNvPr id="10242" name="Picture 2" descr="http://clubimg.kingdee.com/club/attachments/forum/201902/27/1551258157b3s08gqn4nu3unttu40gu64rujtjjn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1917626"/>
            <a:ext cx="10782300" cy="36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99612" y="837506"/>
            <a:ext cx="8015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表</a:t>
            </a:r>
            <a:r>
              <a:rPr lang="zh-CN" altLang="en-US" sz="1600" dirty="0" smtClean="0"/>
              <a:t>单插件：主要是挂靠在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移动表单</a:t>
            </a:r>
            <a:r>
              <a:rPr lang="zh-CN" altLang="en-US" sz="1600" dirty="0" smtClean="0"/>
              <a:t>上面，用于干预表单的各个元素及行为</a:t>
            </a:r>
            <a:endParaRPr lang="en-US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11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表单</a:t>
            </a:r>
            <a:r>
              <a:rPr lang="zh-CN" altLang="en-US" dirty="0"/>
              <a:t>插件（注册）</a:t>
            </a:r>
          </a:p>
        </p:txBody>
      </p:sp>
      <p:pic>
        <p:nvPicPr>
          <p:cNvPr id="14338" name="Picture 2" descr="http://clubimg.kingdee.com/club/attachments/forum/201902/27/1551258380x355x06p3xzhppzio5pddw5dphy3dpy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42" y="621482"/>
            <a:ext cx="7920880" cy="59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1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表单插件（</a:t>
            </a:r>
            <a:r>
              <a:rPr lang="zh-CN" altLang="en-US" sz="2800" dirty="0"/>
              <a:t>示例：</a:t>
            </a:r>
            <a:r>
              <a:rPr lang="zh-CN" altLang="en-US" sz="2800" dirty="0" smtClean="0"/>
              <a:t>对字段、控件、列表的操作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7" y="808256"/>
            <a:ext cx="2880320" cy="506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90" y="830757"/>
            <a:ext cx="7272808" cy="588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7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>
            <p:custDataLst>
              <p:tags r:id="rId1"/>
            </p:custDataLst>
          </p:nvPr>
        </p:nvSpPr>
        <p:spPr bwMode="auto">
          <a:xfrm>
            <a:off x="1429392" y="932939"/>
            <a:ext cx="2484114" cy="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1" tIns="60955" rIns="121911" bIns="60955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Content</a:t>
            </a:r>
            <a:endParaRPr lang="zh-CN" altLang="en-US" sz="3600" dirty="0"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3193007" y="1055403"/>
            <a:ext cx="0" cy="2990945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1315964" y="1509136"/>
            <a:ext cx="2699987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16" name="TextBox 33"/>
          <p:cNvSpPr txBox="1"/>
          <p:nvPr>
            <p:custDataLst>
              <p:tags r:id="rId4"/>
            </p:custDataLst>
          </p:nvPr>
        </p:nvSpPr>
        <p:spPr>
          <a:xfrm>
            <a:off x="2492733" y="193137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01</a:t>
            </a:r>
          </a:p>
        </p:txBody>
      </p:sp>
      <p:sp>
        <p:nvSpPr>
          <p:cNvPr id="17" name="TextBox 34"/>
          <p:cNvSpPr txBox="1"/>
          <p:nvPr>
            <p:custDataLst>
              <p:tags r:id="rId5"/>
            </p:custDataLst>
          </p:nvPr>
        </p:nvSpPr>
        <p:spPr>
          <a:xfrm>
            <a:off x="2492733" y="2639690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02</a:t>
            </a:r>
          </a:p>
        </p:txBody>
      </p:sp>
      <p:sp>
        <p:nvSpPr>
          <p:cNvPr id="18" name="TextBox 35"/>
          <p:cNvSpPr txBox="1"/>
          <p:nvPr>
            <p:custDataLst>
              <p:tags r:id="rId6"/>
            </p:custDataLst>
          </p:nvPr>
        </p:nvSpPr>
        <p:spPr>
          <a:xfrm>
            <a:off x="2492733" y="336070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</a:t>
            </a:r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3</a:t>
            </a:r>
            <a:endParaRPr lang="en-US" sz="28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3202253" y="2014651"/>
            <a:ext cx="2892954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</a:t>
            </a:r>
            <a:r>
              <a:rPr lang="zh-CN" altLang="en-US" sz="18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概述</a:t>
            </a:r>
            <a:endParaRPr 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3202253" y="2727604"/>
            <a:ext cx="3276947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快速实施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3202252" y="3451671"/>
            <a:ext cx="3660940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插件开发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TextBox 35"/>
          <p:cNvSpPr txBox="1"/>
          <p:nvPr>
            <p:custDataLst>
              <p:tags r:id="rId10"/>
            </p:custDataLst>
          </p:nvPr>
        </p:nvSpPr>
        <p:spPr>
          <a:xfrm>
            <a:off x="2486417" y="4077639"/>
            <a:ext cx="703171" cy="639826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04</a:t>
            </a: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3202564" y="4168602"/>
            <a:ext cx="4044621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开发技巧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/>
              <a:t>单据</a:t>
            </a:r>
            <a:r>
              <a:rPr lang="zh-CN" altLang="en-US" dirty="0" smtClean="0"/>
              <a:t>插件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9612" y="837506"/>
            <a:ext cx="8015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单据</a:t>
            </a:r>
            <a:r>
              <a:rPr lang="zh-CN" altLang="en-US" sz="1600" dirty="0" smtClean="0"/>
              <a:t>插件：主要是挂靠在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移动单据详细</a:t>
            </a:r>
            <a:r>
              <a:rPr lang="zh-CN" altLang="en-US" sz="1600" dirty="0" smtClean="0"/>
              <a:t>上面，用于干预单据详细页面的各个元素及行为</a:t>
            </a:r>
            <a:endParaRPr lang="en-US" altLang="zh-CN" sz="1600" dirty="0">
              <a:latin typeface="+mn-ea"/>
              <a:ea typeface="+mn-ea"/>
            </a:endParaRPr>
          </a:p>
        </p:txBody>
      </p:sp>
      <p:pic>
        <p:nvPicPr>
          <p:cNvPr id="12292" name="Picture 4" descr="http://clubimg.kingdee.com/club/attachments/forum/201804/11/1523412510rg0eza2e7fs7ewhl2krklaskw14w14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63" y="1341562"/>
            <a:ext cx="447675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clubimg.kingdee.com/club/attachments/forum/201804/11/1523413332i2btzj8tvwxvb44d4qty4qyqsbgjb48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" y="1348729"/>
            <a:ext cx="8029575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1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/>
              <a:t>单据</a:t>
            </a:r>
            <a:r>
              <a:rPr lang="zh-CN" altLang="en-US" dirty="0" smtClean="0"/>
              <a:t>插件</a:t>
            </a:r>
            <a:r>
              <a:rPr lang="en-US" altLang="zh-CN" dirty="0" smtClean="0"/>
              <a:t>(</a:t>
            </a:r>
            <a:r>
              <a:rPr lang="zh-CN" altLang="en-US" dirty="0" smtClean="0"/>
              <a:t>注册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5362" name="Picture 2" descr="http://clubimg.kingdee.com/club/attachments/forum/201804/11/1523414378ohcba6aaaabsrb968ab9chhhafbfshz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0" y="765498"/>
            <a:ext cx="8090570" cy="586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单据</a:t>
            </a:r>
            <a:r>
              <a:rPr lang="zh-CN" altLang="en-US" dirty="0"/>
              <a:t>插件</a:t>
            </a:r>
            <a:r>
              <a:rPr lang="en-US" altLang="zh-CN" dirty="0"/>
              <a:t>(</a:t>
            </a:r>
            <a:r>
              <a:rPr lang="zh-CN" altLang="en-US" dirty="0"/>
              <a:t>示例：自定义</a:t>
            </a:r>
            <a:r>
              <a:rPr lang="zh-CN" altLang="en-US" dirty="0" smtClean="0"/>
              <a:t>菜单）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47" y="765498"/>
            <a:ext cx="5544616" cy="593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43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1736553" cy="6722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</a:t>
            </a:r>
            <a:r>
              <a:rPr lang="zh-CN" altLang="en-US" dirty="0"/>
              <a:t>单据插件</a:t>
            </a:r>
            <a:r>
              <a:rPr lang="en-US" altLang="zh-CN" dirty="0"/>
              <a:t>(</a:t>
            </a:r>
            <a:r>
              <a:rPr lang="zh-CN" altLang="en-US" dirty="0" smtClean="0"/>
              <a:t>示例：自定义附件上传下载）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693490"/>
            <a:ext cx="10018327" cy="5436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40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/>
              <a:t>列表</a:t>
            </a:r>
            <a:r>
              <a:rPr lang="zh-CN" altLang="en-US" dirty="0" smtClean="0"/>
              <a:t>插件</a:t>
            </a:r>
            <a:endParaRPr lang="zh-CN" altLang="en-US" dirty="0"/>
          </a:p>
        </p:txBody>
      </p:sp>
      <p:pic>
        <p:nvPicPr>
          <p:cNvPr id="4" name="Picture 2" descr="http://clubimg.kingdee.com/club/attachments/forum/201804/11/1523412510rg0eza2e7fs7ewhl2krklaskw14w14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38" y="1413570"/>
            <a:ext cx="447675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lubimg.kingdee.com/club/attachments/forum/201804/11/1523413688lcqu7w8ww0zhzme7cnuciwwqe7mn7q7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59" y="1443240"/>
            <a:ext cx="543877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99612" y="837506"/>
            <a:ext cx="8015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单据</a:t>
            </a:r>
            <a:r>
              <a:rPr lang="zh-CN" altLang="en-US" sz="1600" dirty="0" smtClean="0"/>
              <a:t>插件：主要是挂靠在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移动单据列表</a:t>
            </a:r>
            <a:r>
              <a:rPr lang="zh-CN" altLang="en-US" sz="1600" dirty="0" smtClean="0"/>
              <a:t>上面，用于干预单据列表的各个元素及行为</a:t>
            </a:r>
            <a:endParaRPr lang="en-US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563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/>
              <a:t>列表</a:t>
            </a:r>
            <a:r>
              <a:rPr lang="zh-CN" altLang="en-US" dirty="0" smtClean="0"/>
              <a:t>插件（注册）</a:t>
            </a:r>
            <a:endParaRPr lang="zh-CN" altLang="en-US" dirty="0"/>
          </a:p>
        </p:txBody>
      </p:sp>
      <p:pic>
        <p:nvPicPr>
          <p:cNvPr id="16386" name="Picture 2" descr="https://blobscdn.gitbook.com/v0/b/gitbook-28427.appspot.com/o/assets%2F-LdWcOJt44XkxBCtjxo2%2F-Ldaq-kI5M76GnPh4EZi%2F-Ldaq0vHH61_1tA07L_K%2Fimage.png?alt=media&amp;token=6d13d2d3-10cb-40c0-832b-0afe9d7a955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724" y="740092"/>
            <a:ext cx="7092850" cy="61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17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/>
              <a:t>列表</a:t>
            </a:r>
            <a:r>
              <a:rPr lang="zh-CN" altLang="en-US" dirty="0" smtClean="0"/>
              <a:t>插件（示例：列表行格式化）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76300"/>
            <a:ext cx="10323513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8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自定义基础</a:t>
            </a:r>
            <a:r>
              <a:rPr lang="zh-CN" altLang="en-US" dirty="0" smtClean="0"/>
              <a:t>资料（配置即可）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9612" y="837506"/>
            <a:ext cx="10464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自定义基础资料：主要是在标准基础资料模板不能满足的情况先，进行的</a:t>
            </a:r>
            <a:r>
              <a:rPr lang="en-US" altLang="zh-CN" sz="1600" dirty="0" smtClean="0"/>
              <a:t>UI</a:t>
            </a:r>
            <a:r>
              <a:rPr lang="zh-CN" altLang="en-US" sz="1600" dirty="0" smtClean="0"/>
              <a:t>、元素自定义</a:t>
            </a:r>
            <a:r>
              <a:rPr lang="zh-CN" altLang="en-US" sz="1600" dirty="0" smtClean="0"/>
              <a:t>显示，支持配置和二开</a:t>
            </a:r>
            <a:endParaRPr lang="en-US" altLang="zh-CN" sz="1600" dirty="0">
              <a:latin typeface="+mn-ea"/>
              <a:ea typeface="+mn-ea"/>
            </a:endParaRP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66" y="1413570"/>
            <a:ext cx="6048672" cy="497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7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自定义基础资料（新建）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6614" y="909514"/>
            <a:ext cx="21602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1.</a:t>
            </a:r>
            <a:r>
              <a:rPr lang="zh-CN" altLang="en-US" sz="1600" dirty="0" smtClean="0"/>
              <a:t>新增自定义基础资料单据，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继承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-》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基础管理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-》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移动业务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-》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移动业务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-》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选择基础资料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 </a:t>
            </a:r>
            <a:endParaRPr lang="en-US" altLang="zh-CN" sz="1600" dirty="0">
              <a:latin typeface="+mn-ea"/>
              <a:ea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36" y="765498"/>
            <a:ext cx="776577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2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自定义基础资料（来源单据）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4241" y="842983"/>
            <a:ext cx="18722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2.</a:t>
            </a:r>
            <a:r>
              <a:rPr lang="zh-CN" altLang="en-US" sz="1600" dirty="0" smtClean="0"/>
              <a:t>确定自定义的基础资料来源单据要与原来的一致（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如果不确定，可以进入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PC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单据查看此基础资料的来源</a:t>
            </a:r>
            <a:r>
              <a:rPr lang="zh-CN" altLang="en-US" sz="1600" dirty="0" smtClean="0"/>
              <a:t>），示例中是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员工</a:t>
            </a:r>
            <a:r>
              <a:rPr lang="zh-CN" altLang="en-US" sz="1600" dirty="0" smtClean="0"/>
              <a:t>作为基础资料</a:t>
            </a:r>
            <a:r>
              <a:rPr lang="en-US" altLang="zh-CN" sz="1600" dirty="0" smtClean="0"/>
              <a:t> </a:t>
            </a:r>
            <a:endParaRPr lang="en-US" altLang="zh-CN" sz="1600" dirty="0">
              <a:latin typeface="+mn-ea"/>
              <a:ea typeface="+mn-ea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0" y="981522"/>
            <a:ext cx="9217024" cy="530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0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>
            <p:custDataLst>
              <p:tags r:id="rId1"/>
            </p:custDataLst>
          </p:nvPr>
        </p:nvSpPr>
        <p:spPr bwMode="auto">
          <a:xfrm>
            <a:off x="1429392" y="932939"/>
            <a:ext cx="2484114" cy="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1" tIns="60955" rIns="121911" bIns="60955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Content</a:t>
            </a:r>
            <a:endParaRPr lang="zh-CN" altLang="en-US" sz="3600" dirty="0"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3193007" y="1055403"/>
            <a:ext cx="0" cy="2990945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1315964" y="1509136"/>
            <a:ext cx="2699987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16" name="TextBox 33"/>
          <p:cNvSpPr txBox="1"/>
          <p:nvPr>
            <p:custDataLst>
              <p:tags r:id="rId4"/>
            </p:custDataLst>
          </p:nvPr>
        </p:nvSpPr>
        <p:spPr>
          <a:xfrm>
            <a:off x="2492733" y="193137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01</a:t>
            </a:r>
          </a:p>
        </p:txBody>
      </p:sp>
      <p:sp>
        <p:nvSpPr>
          <p:cNvPr id="17" name="TextBox 34"/>
          <p:cNvSpPr txBox="1"/>
          <p:nvPr>
            <p:custDataLst>
              <p:tags r:id="rId5"/>
            </p:custDataLst>
          </p:nvPr>
        </p:nvSpPr>
        <p:spPr>
          <a:xfrm>
            <a:off x="2492733" y="2639690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02</a:t>
            </a:r>
          </a:p>
        </p:txBody>
      </p:sp>
      <p:sp>
        <p:nvSpPr>
          <p:cNvPr id="18" name="TextBox 35"/>
          <p:cNvSpPr txBox="1"/>
          <p:nvPr>
            <p:custDataLst>
              <p:tags r:id="rId6"/>
            </p:custDataLst>
          </p:nvPr>
        </p:nvSpPr>
        <p:spPr>
          <a:xfrm>
            <a:off x="2492733" y="336070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</a:t>
            </a:r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3</a:t>
            </a:r>
            <a:endParaRPr lang="en-US" sz="28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3202253" y="2014651"/>
            <a:ext cx="2892954" cy="431900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架构概述</a:t>
            </a:r>
            <a:endParaRPr 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3202253" y="2727604"/>
            <a:ext cx="3276947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快速实施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3202252" y="3451671"/>
            <a:ext cx="3660940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插件开发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TextBox 35"/>
          <p:cNvSpPr txBox="1"/>
          <p:nvPr>
            <p:custDataLst>
              <p:tags r:id="rId10"/>
            </p:custDataLst>
          </p:nvPr>
        </p:nvSpPr>
        <p:spPr>
          <a:xfrm>
            <a:off x="2486417" y="4077639"/>
            <a:ext cx="703171" cy="639826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04</a:t>
            </a: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3202564" y="4168602"/>
            <a:ext cx="4044621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开发技巧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自定义基础资料（配置映射）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4241" y="842983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3.PC</a:t>
            </a:r>
            <a:r>
              <a:rPr lang="zh-CN" altLang="en-US" sz="1600" dirty="0" smtClean="0"/>
              <a:t>端管理员进入“移动平台基础资料自定义”模块，新增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PC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端员工与自定义基础资料的映射关系</a:t>
            </a:r>
            <a:endParaRPr lang="en-US" altLang="zh-CN" sz="1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40" y="981522"/>
            <a:ext cx="909902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47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自定义基础资料</a:t>
            </a:r>
            <a:r>
              <a:rPr lang="zh-CN" altLang="en-US" dirty="0" smtClean="0"/>
              <a:t>（展示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4241" y="842983"/>
            <a:ext cx="1872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4.</a:t>
            </a:r>
            <a:r>
              <a:rPr lang="zh-CN" altLang="en-US" sz="1600" dirty="0" smtClean="0"/>
              <a:t>显示自定义基础资料</a:t>
            </a:r>
            <a:endParaRPr lang="en-US" altLang="zh-CN" sz="1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78" y="765498"/>
            <a:ext cx="6912768" cy="566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6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自定义分录</a:t>
            </a:r>
            <a:r>
              <a:rPr lang="zh-CN" altLang="en-US" dirty="0" smtClean="0"/>
              <a:t>详情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9612" y="837506"/>
            <a:ext cx="104641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自定义分录</a:t>
            </a:r>
            <a:r>
              <a:rPr lang="zh-CN" altLang="en-US" sz="1600" dirty="0"/>
              <a:t>详情： 由于标准的分录详情界面是所有移动单据公用的界面，对于没有特殊需求的移动单据是适用。但也存在有些特殊的移动单据，需要做个性化二开</a:t>
            </a:r>
            <a:endParaRPr lang="en-US" altLang="zh-CN" sz="1600" dirty="0">
              <a:latin typeface="+mn-ea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98" y="1626488"/>
            <a:ext cx="6078983" cy="500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96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自定义分录详情（新建）</a:t>
            </a:r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086" y="909514"/>
            <a:ext cx="4839163" cy="5714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838622" y="1053530"/>
            <a:ext cx="21602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1.</a:t>
            </a:r>
            <a:r>
              <a:rPr lang="zh-CN" altLang="en-US" sz="1600" dirty="0" smtClean="0"/>
              <a:t>新增自定义基础资料单据，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继承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-》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基础管理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-》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移动业务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-》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移动业务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-》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选择基础资料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 </a:t>
            </a:r>
            <a:endParaRPr lang="en-US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55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自定义分录详情</a:t>
            </a:r>
            <a:r>
              <a:rPr lang="zh-CN" altLang="en-US" dirty="0" smtClean="0"/>
              <a:t>（二开）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50590" y="981522"/>
            <a:ext cx="25326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2.</a:t>
            </a:r>
            <a:r>
              <a:rPr lang="zh-CN" altLang="en-US" sz="1600" dirty="0" smtClean="0"/>
              <a:t>自定义分录详情插件</a:t>
            </a:r>
            <a:r>
              <a:rPr lang="zh-CN" altLang="en-US" sz="1600" dirty="0" smtClean="0"/>
              <a:t>继承</a:t>
            </a:r>
            <a:r>
              <a:rPr lang="en-US" altLang="zh-CN" sz="1600" dirty="0"/>
              <a:t> 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EntryDetailBaseEdit</a:t>
            </a:r>
            <a:r>
              <a:rPr lang="zh-CN" altLang="en-US" sz="1600" dirty="0" smtClean="0"/>
              <a:t>类。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引用的</a:t>
            </a:r>
            <a:r>
              <a:rPr lang="en-US" altLang="zh-CN" sz="1600" dirty="0"/>
              <a:t>DLL</a:t>
            </a:r>
            <a:r>
              <a:rPr lang="zh-CN" altLang="en-US" sz="1600" dirty="0"/>
              <a:t>：</a:t>
            </a:r>
            <a:r>
              <a:rPr lang="en-US" altLang="zh-CN" sz="1600" b="1" dirty="0">
                <a:solidFill>
                  <a:srgbClr val="FF0000"/>
                </a:solidFill>
              </a:rPr>
              <a:t>Kingdee.Bos.Mobile.FormPlugIns.dll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86" y="869985"/>
            <a:ext cx="8064896" cy="581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0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自定义分录详情</a:t>
            </a:r>
            <a:r>
              <a:rPr lang="zh-CN" altLang="en-US" dirty="0" smtClean="0"/>
              <a:t>（插件注册）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50590" y="981522"/>
            <a:ext cx="2532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3.</a:t>
            </a:r>
            <a:r>
              <a:rPr lang="zh-CN" altLang="en-US" sz="1600" dirty="0" smtClean="0"/>
              <a:t>分录单据详情插件注册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418" y="981522"/>
            <a:ext cx="8567290" cy="543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82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自定义分录详情</a:t>
            </a:r>
            <a:r>
              <a:rPr lang="zh-CN" altLang="en-US" dirty="0" smtClean="0"/>
              <a:t>（展示）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50590" y="981522"/>
            <a:ext cx="2532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4.</a:t>
            </a:r>
            <a:r>
              <a:rPr lang="zh-CN" altLang="en-US" sz="1600" dirty="0" smtClean="0"/>
              <a:t>展示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94" y="664505"/>
            <a:ext cx="7369793" cy="6013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22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插件开发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移动特性接口</a:t>
            </a:r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8" y="693490"/>
            <a:ext cx="6657329" cy="636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24241" y="842983"/>
            <a:ext cx="1872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接口：扫</a:t>
            </a:r>
            <a:r>
              <a:rPr lang="zh-CN" altLang="en-US" sz="1600" dirty="0"/>
              <a:t>码、地图、短信、电话等移动特性接口</a:t>
            </a: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60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>
            <p:custDataLst>
              <p:tags r:id="rId1"/>
            </p:custDataLst>
          </p:nvPr>
        </p:nvSpPr>
        <p:spPr bwMode="auto">
          <a:xfrm>
            <a:off x="1429392" y="932939"/>
            <a:ext cx="2484114" cy="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1" tIns="60955" rIns="121911" bIns="60955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Content</a:t>
            </a:r>
            <a:endParaRPr lang="zh-CN" altLang="en-US" sz="3600" dirty="0"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3193007" y="1055403"/>
            <a:ext cx="0" cy="2990945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1315964" y="1509136"/>
            <a:ext cx="2699987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16" name="TextBox 33"/>
          <p:cNvSpPr txBox="1"/>
          <p:nvPr>
            <p:custDataLst>
              <p:tags r:id="rId4"/>
            </p:custDataLst>
          </p:nvPr>
        </p:nvSpPr>
        <p:spPr>
          <a:xfrm>
            <a:off x="2492733" y="193137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01</a:t>
            </a:r>
          </a:p>
        </p:txBody>
      </p:sp>
      <p:sp>
        <p:nvSpPr>
          <p:cNvPr id="17" name="TextBox 34"/>
          <p:cNvSpPr txBox="1"/>
          <p:nvPr>
            <p:custDataLst>
              <p:tags r:id="rId5"/>
            </p:custDataLst>
          </p:nvPr>
        </p:nvSpPr>
        <p:spPr>
          <a:xfrm>
            <a:off x="2492733" y="2639690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02</a:t>
            </a:r>
          </a:p>
        </p:txBody>
      </p:sp>
      <p:sp>
        <p:nvSpPr>
          <p:cNvPr id="18" name="TextBox 35"/>
          <p:cNvSpPr txBox="1"/>
          <p:nvPr>
            <p:custDataLst>
              <p:tags r:id="rId6"/>
            </p:custDataLst>
          </p:nvPr>
        </p:nvSpPr>
        <p:spPr>
          <a:xfrm>
            <a:off x="2492733" y="336070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</a:t>
            </a:r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3</a:t>
            </a:r>
            <a:endParaRPr lang="en-US" sz="28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3202253" y="2014651"/>
            <a:ext cx="2892954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架构概述</a:t>
            </a:r>
            <a:endParaRPr 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3202253" y="2727604"/>
            <a:ext cx="3276947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快速实施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3202252" y="3451671"/>
            <a:ext cx="3660940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插件开发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TextBox 35"/>
          <p:cNvSpPr txBox="1"/>
          <p:nvPr>
            <p:custDataLst>
              <p:tags r:id="rId10"/>
            </p:custDataLst>
          </p:nvPr>
        </p:nvSpPr>
        <p:spPr>
          <a:xfrm>
            <a:off x="2486417" y="4077639"/>
            <a:ext cx="703171" cy="639826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04</a:t>
            </a: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3202564" y="4168602"/>
            <a:ext cx="4044621" cy="431900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开发技巧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开发技巧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本地调试</a:t>
            </a:r>
            <a:endParaRPr lang="zh-CN" altLang="en-US" dirty="0"/>
          </a:p>
        </p:txBody>
      </p:sp>
      <p:pic>
        <p:nvPicPr>
          <p:cNvPr id="1026" name="Picture 2" descr="https://club.kingdee.com/forum.php?mod=image&amp;aid=256510&amp;size=300x300&amp;key=021a51a894d27a10&amp;nocache=yes&amp;type=fixn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765498"/>
            <a:ext cx="3024336" cy="539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22598" y="909514"/>
            <a:ext cx="51125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调试入口：</a:t>
            </a:r>
            <a:endParaRPr lang="en-US" altLang="zh-CN" sz="24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浏览器</a:t>
            </a:r>
            <a:r>
              <a:rPr lang="zh-CN" altLang="en-US" sz="1600" dirty="0"/>
              <a:t>（建议用谷歌浏览器：</a:t>
            </a:r>
            <a:r>
              <a:rPr lang="en-US" altLang="zh-CN" sz="1600" dirty="0"/>
              <a:t>Chrome</a:t>
            </a:r>
            <a:r>
              <a:rPr lang="zh-CN" altLang="en-US" sz="1600" dirty="0"/>
              <a:t>）地址栏</a:t>
            </a:r>
            <a:r>
              <a:rPr lang="zh-CN" altLang="en-US" sz="1600" dirty="0" smtClean="0"/>
              <a:t>输入（</a:t>
            </a:r>
            <a:r>
              <a:rPr lang="en-US" altLang="zh-CN" sz="1600" dirty="0"/>
              <a:t>http://localhost/K3Cloud/mobile/index.aspx</a:t>
            </a:r>
            <a:r>
              <a:rPr lang="zh-CN" altLang="en-US" sz="1600" dirty="0"/>
              <a:t>），打开</a:t>
            </a:r>
            <a:r>
              <a:rPr lang="en-US" altLang="zh-CN" sz="1600" dirty="0"/>
              <a:t>H5</a:t>
            </a:r>
            <a:r>
              <a:rPr lang="zh-CN" altLang="en-US" sz="1600" dirty="0"/>
              <a:t>登录界面</a:t>
            </a:r>
            <a:endParaRPr lang="en-US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19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平台架构</a:t>
            </a:r>
            <a:endParaRPr lang="zh-CN" altLang="en-US" dirty="0"/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693624"/>
            <a:ext cx="9552362" cy="585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开发技巧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本地调试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2598" y="909514"/>
            <a:ext cx="554461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调试具体表单或单据：</a:t>
            </a:r>
            <a:endParaRPr lang="en-US" altLang="zh-CN" sz="24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修改地址栏的</a:t>
            </a:r>
            <a:r>
              <a:rPr lang="en-US" altLang="zh-CN" sz="1600" dirty="0" err="1"/>
              <a:t>FormId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PageId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FormType</a:t>
            </a:r>
            <a:r>
              <a:rPr lang="zh-CN" altLang="en-US" sz="1600" dirty="0"/>
              <a:t>的参数： </a:t>
            </a:r>
            <a:r>
              <a:rPr lang="en-US" altLang="zh-CN" sz="1600" dirty="0" err="1"/>
              <a:t>FormId</a:t>
            </a:r>
            <a:r>
              <a:rPr lang="en-US" altLang="zh-CN" sz="1600" dirty="0"/>
              <a:t>=</a:t>
            </a:r>
            <a:r>
              <a:rPr lang="zh-CN" altLang="en-US" sz="1600" dirty="0"/>
              <a:t>对应移动表单的唯一标识； 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b="1" dirty="0" err="1" smtClean="0"/>
              <a:t>PageId</a:t>
            </a:r>
            <a:r>
              <a:rPr lang="en-US" altLang="zh-CN" sz="1600" b="1" dirty="0"/>
              <a:t>=;</a:t>
            </a:r>
            <a:r>
              <a:rPr lang="zh-CN" altLang="en-US" sz="1600" b="1" dirty="0"/>
              <a:t>清空</a:t>
            </a:r>
            <a:r>
              <a:rPr lang="en-US" altLang="zh-CN" sz="1600" b="1" dirty="0" err="1"/>
              <a:t>PageId</a:t>
            </a:r>
            <a:r>
              <a:rPr lang="zh-CN" altLang="en-US" sz="1600" b="1" dirty="0"/>
              <a:t>的参数值</a:t>
            </a:r>
            <a:r>
              <a:rPr lang="zh-CN" altLang="en-US" sz="1600" b="1" dirty="0" smtClean="0"/>
              <a:t>。</a:t>
            </a:r>
            <a:endParaRPr lang="en-US" altLang="zh-CN" sz="1600" b="1" dirty="0" smtClean="0"/>
          </a:p>
          <a:p>
            <a:pPr>
              <a:lnSpc>
                <a:spcPct val="150000"/>
              </a:lnSpc>
            </a:pPr>
            <a:r>
              <a:rPr lang="en-US" altLang="zh-CN" sz="1600" dirty="0" err="1" smtClean="0"/>
              <a:t>FormType</a:t>
            </a:r>
            <a:r>
              <a:rPr lang="en-US" altLang="zh-CN" sz="1600" dirty="0" smtClean="0"/>
              <a:t>=</a:t>
            </a:r>
            <a:r>
              <a:rPr lang="en-US" altLang="zh-CN" sz="1600" dirty="0" err="1" smtClean="0"/>
              <a:t>mobilelist</a:t>
            </a:r>
            <a:r>
              <a:rPr lang="zh-CN" altLang="en-US" sz="1600" dirty="0"/>
              <a:t>：指打开移动单据列表； </a:t>
            </a:r>
            <a:r>
              <a:rPr lang="en-US" altLang="zh-CN" sz="1600" dirty="0" err="1"/>
              <a:t>Formtype</a:t>
            </a:r>
            <a:r>
              <a:rPr lang="en-US" altLang="zh-CN" sz="1600" dirty="0"/>
              <a:t>=</a:t>
            </a:r>
            <a:r>
              <a:rPr lang="en-US" altLang="zh-CN" sz="1600" dirty="0" err="1"/>
              <a:t>mobile|mobileform</a:t>
            </a:r>
            <a:r>
              <a:rPr lang="zh-CN" altLang="en-US" sz="1600" dirty="0"/>
              <a:t>：指打开移动表单或单据详情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然后附加到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</a:rPr>
              <a:t>VS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的进程进行调试</a:t>
            </a:r>
            <a:endParaRPr lang="en-US" altLang="zh-CN" sz="1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028" name="Picture 4" descr="https://club.kingdee.com/forum.php?mod=image&amp;aid=256509&amp;size=300x300&amp;key=68fd20a9a141a6ed&amp;nocache=yes&amp;type=fixn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70" y="693490"/>
            <a:ext cx="4130661" cy="577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开发技巧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本地调试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2598" y="693490"/>
            <a:ext cx="5544616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F12</a:t>
            </a: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客户端调试：</a:t>
            </a:r>
            <a:endParaRPr lang="en-US" altLang="zh-CN" sz="24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1280439"/>
            <a:ext cx="10441160" cy="501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81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开发技巧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如何打开已有的移动表单和单据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97172" y="1269554"/>
            <a:ext cx="107291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latin typeface="+mn-ea"/>
                <a:ea typeface="+mn-ea"/>
              </a:rPr>
              <a:t>MobileShowParameter</a:t>
            </a:r>
            <a:r>
              <a:rPr lang="en-US" altLang="zh-CN" sz="1600" dirty="0" smtClean="0">
                <a:latin typeface="+mn-ea"/>
                <a:ea typeface="+mn-ea"/>
              </a:rPr>
              <a:t> </a:t>
            </a:r>
            <a:r>
              <a:rPr lang="en-US" altLang="zh-CN" sz="1600" dirty="0" err="1" smtClean="0">
                <a:latin typeface="+mn-ea"/>
                <a:ea typeface="+mn-ea"/>
              </a:rPr>
              <a:t>param</a:t>
            </a:r>
            <a:r>
              <a:rPr lang="en-US" altLang="zh-CN" sz="1600" dirty="0" smtClean="0">
                <a:latin typeface="+mn-ea"/>
                <a:ea typeface="+mn-ea"/>
              </a:rPr>
              <a:t> = new </a:t>
            </a:r>
            <a:r>
              <a:rPr lang="en-US" altLang="zh-CN" sz="1600" dirty="0" err="1" smtClean="0">
                <a:latin typeface="+mn-ea"/>
                <a:ea typeface="+mn-ea"/>
              </a:rPr>
              <a:t>MobileShowParameter</a:t>
            </a:r>
            <a:r>
              <a:rPr lang="en-US" altLang="zh-CN" sz="1600" dirty="0" smtClean="0">
                <a:latin typeface="+mn-ea"/>
                <a:ea typeface="+mn-ea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latin typeface="+mn-ea"/>
                <a:ea typeface="+mn-ea"/>
              </a:rPr>
              <a:t>param.FormId</a:t>
            </a:r>
            <a:r>
              <a:rPr lang="en-US" altLang="zh-CN" sz="1600" dirty="0" smtClean="0">
                <a:latin typeface="+mn-ea"/>
                <a:ea typeface="+mn-ea"/>
              </a:rPr>
              <a:t> = "</a:t>
            </a:r>
            <a:r>
              <a:rPr lang="zh-CN" altLang="en-US" sz="1600" dirty="0" smtClean="0">
                <a:latin typeface="+mn-ea"/>
                <a:ea typeface="+mn-ea"/>
              </a:rPr>
              <a:t>你想打开的</a:t>
            </a:r>
            <a:r>
              <a:rPr lang="en-US" altLang="zh-CN" sz="1600" dirty="0" err="1" smtClean="0">
                <a:latin typeface="+mn-ea"/>
                <a:ea typeface="+mn-ea"/>
              </a:rPr>
              <a:t>formid</a:t>
            </a:r>
            <a:r>
              <a:rPr lang="en-US" altLang="zh-CN" sz="1600" dirty="0" smtClean="0">
                <a:latin typeface="+mn-ea"/>
                <a:ea typeface="+mn-ea"/>
              </a:rPr>
              <a:t>";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00B050"/>
                </a:solidFill>
                <a:latin typeface="+mn-ea"/>
                <a:ea typeface="+mn-ea"/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  <a:ea typeface="+mn-ea"/>
              </a:rPr>
              <a:t>也可以添加自定义的参数 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latin typeface="+mn-ea"/>
                <a:ea typeface="+mn-ea"/>
              </a:rPr>
              <a:t>param.CustomParams.Add</a:t>
            </a:r>
            <a:r>
              <a:rPr lang="en-US" altLang="zh-CN" sz="1600" dirty="0" smtClean="0">
                <a:latin typeface="+mn-ea"/>
                <a:ea typeface="+mn-ea"/>
              </a:rPr>
              <a:t>("key</a:t>
            </a:r>
            <a:r>
              <a:rPr lang="zh-CN" altLang="en-US" sz="1600" dirty="0" smtClean="0">
                <a:latin typeface="+mn-ea"/>
                <a:ea typeface="+mn-ea"/>
              </a:rPr>
              <a:t>名</a:t>
            </a:r>
            <a:r>
              <a:rPr lang="en-US" altLang="zh-CN" sz="1600" dirty="0" smtClean="0">
                <a:latin typeface="+mn-ea"/>
                <a:ea typeface="+mn-ea"/>
              </a:rPr>
              <a:t>", “value”);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00B050"/>
                </a:solidFill>
                <a:latin typeface="+mn-ea"/>
                <a:ea typeface="+mn-ea"/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  <a:ea typeface="+mn-ea"/>
              </a:rPr>
              <a:t>如果需要支持回调参考以下写法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latin typeface="+mn-ea"/>
                <a:ea typeface="+mn-ea"/>
              </a:rPr>
              <a:t>param.SyncCallBackAction</a:t>
            </a:r>
            <a:r>
              <a:rPr lang="en-US" altLang="zh-CN" sz="1600" dirty="0" smtClean="0">
                <a:latin typeface="+mn-ea"/>
                <a:ea typeface="+mn-ea"/>
              </a:rPr>
              <a:t> = false; 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latin typeface="+mn-ea"/>
                <a:ea typeface="+mn-ea"/>
              </a:rPr>
              <a:t>this.View.ShowForm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err="1" smtClean="0">
                <a:latin typeface="+mn-ea"/>
                <a:ea typeface="+mn-ea"/>
              </a:rPr>
              <a:t>param</a:t>
            </a:r>
            <a:r>
              <a:rPr lang="en-US" altLang="zh-CN" sz="1600" dirty="0" smtClean="0">
                <a:latin typeface="+mn-ea"/>
                <a:ea typeface="+mn-ea"/>
              </a:rPr>
              <a:t>, new Action&lt;</a:t>
            </a:r>
            <a:r>
              <a:rPr lang="en-US" altLang="zh-CN" sz="1600" dirty="0" err="1" smtClean="0">
                <a:latin typeface="+mn-ea"/>
                <a:ea typeface="+mn-ea"/>
              </a:rPr>
              <a:t>FormResult</a:t>
            </a:r>
            <a:r>
              <a:rPr lang="en-US" altLang="zh-CN" sz="1600" dirty="0" smtClean="0">
                <a:latin typeface="+mn-ea"/>
                <a:ea typeface="+mn-ea"/>
              </a:rPr>
              <a:t>&gt;((res) =&gt;{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n-ea"/>
                <a:ea typeface="+mn-ea"/>
              </a:rPr>
              <a:t>	</a:t>
            </a:r>
            <a:r>
              <a:rPr lang="en-US" altLang="zh-CN" sz="1600" dirty="0" err="1" smtClean="0">
                <a:latin typeface="+mn-ea"/>
                <a:ea typeface="+mn-ea"/>
              </a:rPr>
              <a:t>this.View.Refresh</a:t>
            </a:r>
            <a:r>
              <a:rPr lang="en-US" altLang="zh-CN" sz="1600" dirty="0" smtClean="0">
                <a:latin typeface="+mn-ea"/>
                <a:ea typeface="+mn-ea"/>
              </a:rPr>
              <a:t>(); </a:t>
            </a:r>
            <a:r>
              <a:rPr lang="en-US" altLang="zh-CN" sz="1600" dirty="0" smtClean="0">
                <a:solidFill>
                  <a:srgbClr val="00B050"/>
                </a:solidFill>
                <a:latin typeface="+mn-ea"/>
                <a:ea typeface="+mn-ea"/>
              </a:rPr>
              <a:t>//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  <a:ea typeface="+mn-ea"/>
              </a:rPr>
              <a:t>刷新当前页面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n-ea"/>
                <a:ea typeface="+mn-ea"/>
              </a:rPr>
              <a:t>}));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0000" y="5198015"/>
            <a:ext cx="10041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solidFill>
                  <a:srgbClr val="FF0000"/>
                </a:solidFill>
              </a:rPr>
              <a:t>注：</a:t>
            </a:r>
            <a:r>
              <a:rPr lang="zh-CN" altLang="en-US" sz="1800" b="1" dirty="0" smtClean="0"/>
              <a:t>如果</a:t>
            </a:r>
            <a:r>
              <a:rPr lang="zh-CN" altLang="en-US" sz="1800" b="1" dirty="0"/>
              <a:t>要打开移动单据列表，只需要把 </a:t>
            </a:r>
            <a:r>
              <a:rPr lang="en-US" altLang="zh-CN" sz="1800" b="1" dirty="0" err="1">
                <a:solidFill>
                  <a:srgbClr val="FF0000"/>
                </a:solidFill>
              </a:rPr>
              <a:t>MobileShowParameter</a:t>
            </a:r>
            <a:r>
              <a:rPr lang="en-US" altLang="zh-CN" sz="1800" b="1" dirty="0">
                <a:solidFill>
                  <a:srgbClr val="FF0000"/>
                </a:solidFill>
              </a:rPr>
              <a:t> </a:t>
            </a:r>
            <a:r>
              <a:rPr lang="zh-CN" altLang="en-US" sz="1800" b="1" dirty="0"/>
              <a:t>换成 </a:t>
            </a:r>
            <a:r>
              <a:rPr lang="en-US" altLang="zh-CN" sz="1800" b="1" dirty="0" err="1">
                <a:solidFill>
                  <a:srgbClr val="FF0000"/>
                </a:solidFill>
              </a:rPr>
              <a:t>MobileListShowParameter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开发技巧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如何打开一个网页链接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0630" y="981522"/>
            <a:ext cx="10729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+mn-ea"/>
                <a:ea typeface="+mn-ea"/>
              </a:rPr>
              <a:t>JSONArray</a:t>
            </a:r>
            <a:r>
              <a:rPr lang="en-US" altLang="zh-CN" sz="1600" dirty="0">
                <a:latin typeface="+mn-ea"/>
                <a:ea typeface="+mn-ea"/>
              </a:rPr>
              <a:t> paras = new </a:t>
            </a:r>
            <a:r>
              <a:rPr lang="en-US" altLang="zh-CN" sz="1600" dirty="0" err="1">
                <a:latin typeface="+mn-ea"/>
                <a:ea typeface="+mn-ea"/>
              </a:rPr>
              <a:t>JSONArray</a:t>
            </a:r>
            <a:r>
              <a:rPr lang="en-US" altLang="zh-CN" sz="1600" dirty="0">
                <a:latin typeface="+mn-ea"/>
                <a:ea typeface="+mn-ea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+mn-ea"/>
                <a:ea typeface="+mn-ea"/>
              </a:rPr>
              <a:t>JSONObject</a:t>
            </a: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err="1">
                <a:latin typeface="+mn-ea"/>
                <a:ea typeface="+mn-ea"/>
              </a:rPr>
              <a:t>jo</a:t>
            </a:r>
            <a:r>
              <a:rPr lang="en-US" altLang="zh-CN" sz="1600" dirty="0">
                <a:latin typeface="+mn-ea"/>
                <a:ea typeface="+mn-ea"/>
              </a:rPr>
              <a:t> = new </a:t>
            </a:r>
            <a:r>
              <a:rPr lang="en-US" altLang="zh-CN" sz="1600" dirty="0" err="1">
                <a:latin typeface="+mn-ea"/>
                <a:ea typeface="+mn-ea"/>
              </a:rPr>
              <a:t>JSONObject</a:t>
            </a:r>
            <a:r>
              <a:rPr lang="en-US" altLang="zh-CN" sz="1600" dirty="0" smtClean="0">
                <a:latin typeface="+mn-ea"/>
                <a:ea typeface="+mn-ea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如果是本网站相对路径，就不要加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http</a:t>
            </a:r>
            <a:r>
              <a:rPr lang="en-US" altLang="zh-CN" sz="1600" dirty="0" smtClean="0">
                <a:solidFill>
                  <a:srgbClr val="00B050"/>
                </a:solidFill>
                <a:latin typeface="+mn-ea"/>
              </a:rPr>
              <a:t>://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+mn-ea"/>
                <a:ea typeface="+mn-ea"/>
              </a:rPr>
              <a:t>jo</a:t>
            </a:r>
            <a:r>
              <a:rPr lang="en-US" altLang="zh-CN" sz="1600" dirty="0">
                <a:latin typeface="+mn-ea"/>
                <a:ea typeface="+mn-ea"/>
              </a:rPr>
              <a:t>["</a:t>
            </a:r>
            <a:r>
              <a:rPr lang="en-US" altLang="zh-CN" sz="1600" dirty="0" err="1">
                <a:latin typeface="+mn-ea"/>
                <a:ea typeface="+mn-ea"/>
              </a:rPr>
              <a:t>url</a:t>
            </a:r>
            <a:r>
              <a:rPr lang="en-US" altLang="zh-CN" sz="1600" dirty="0">
                <a:latin typeface="+mn-ea"/>
                <a:ea typeface="+mn-ea"/>
              </a:rPr>
              <a:t>"] = </a:t>
            </a:r>
            <a:r>
              <a:rPr lang="en-US" altLang="zh-CN" sz="1600" dirty="0" smtClean="0">
                <a:latin typeface="+mn-ea"/>
                <a:ea typeface="+mn-ea"/>
              </a:rPr>
              <a:t>"http</a:t>
            </a:r>
            <a:r>
              <a:rPr lang="en-US" altLang="zh-CN" sz="1600" dirty="0">
                <a:latin typeface="+mn-ea"/>
                <a:ea typeface="+mn-ea"/>
              </a:rPr>
              <a:t>://www.kingdee.com"; 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latin typeface="+mn-ea"/>
                <a:ea typeface="+mn-ea"/>
              </a:rPr>
              <a:t>jo</a:t>
            </a:r>
            <a:r>
              <a:rPr lang="en-US" altLang="zh-CN" sz="1600" dirty="0">
                <a:latin typeface="+mn-ea"/>
                <a:ea typeface="+mn-ea"/>
              </a:rPr>
              <a:t>["title"] = "</a:t>
            </a:r>
            <a:r>
              <a:rPr lang="zh-CN" altLang="en-US" sz="1600" dirty="0">
                <a:latin typeface="+mn-ea"/>
                <a:ea typeface="+mn-ea"/>
              </a:rPr>
              <a:t>金蝶官网</a:t>
            </a:r>
            <a:r>
              <a:rPr lang="en-US" altLang="zh-CN" sz="1600" dirty="0">
                <a:latin typeface="+mn-ea"/>
                <a:ea typeface="+mn-ea"/>
              </a:rPr>
              <a:t>";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+mn-ea"/>
                <a:ea typeface="+mn-ea"/>
              </a:rPr>
              <a:t>paras.Add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en-US" altLang="zh-CN" sz="1600" dirty="0" err="1">
                <a:latin typeface="+mn-ea"/>
                <a:ea typeface="+mn-ea"/>
              </a:rPr>
              <a:t>jo</a:t>
            </a:r>
            <a:r>
              <a:rPr lang="en-US" altLang="zh-CN" sz="1600" dirty="0">
                <a:latin typeface="+mn-ea"/>
                <a:ea typeface="+mn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+mn-ea"/>
                <a:ea typeface="+mn-ea"/>
              </a:rPr>
              <a:t>this.View.AddAction</a:t>
            </a:r>
            <a:r>
              <a:rPr lang="en-US" altLang="zh-CN" sz="1600" dirty="0">
                <a:latin typeface="+mn-ea"/>
                <a:ea typeface="+mn-ea"/>
              </a:rPr>
              <a:t>("</a:t>
            </a:r>
            <a:r>
              <a:rPr lang="en-US" altLang="zh-CN" sz="1600" dirty="0" err="1">
                <a:latin typeface="+mn-ea"/>
                <a:ea typeface="+mn-ea"/>
              </a:rPr>
              <a:t>openUrlWindow</a:t>
            </a:r>
            <a:r>
              <a:rPr lang="en-US" altLang="zh-CN" sz="1600" dirty="0">
                <a:latin typeface="+mn-ea"/>
                <a:ea typeface="+mn-ea"/>
              </a:rPr>
              <a:t>", paras);</a:t>
            </a:r>
          </a:p>
        </p:txBody>
      </p:sp>
    </p:spTree>
    <p:extLst>
      <p:ext uri="{BB962C8B-B14F-4D97-AF65-F5344CB8AC3E}">
        <p14:creationId xmlns:p14="http://schemas.microsoft.com/office/powerpoint/2010/main" val="66409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开发技巧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控件属性设置代码示例</a:t>
            </a:r>
            <a:endParaRPr lang="zh-CN" altLang="en-US" dirty="0"/>
          </a:p>
        </p:txBody>
      </p:sp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406574" y="909514"/>
            <a:ext cx="11377264" cy="470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1" tIns="60955" rIns="121911" bIns="60955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、可见性设置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this.View.GetControl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FButton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SetCustomPropertyValue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("visible", true); </a:t>
            </a:r>
            <a:endParaRPr lang="en-US" altLang="zh-CN" sz="18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、锁定性设置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this.View.GetControl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FDate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SetCustomPropertyValue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("disabled", true); </a:t>
            </a:r>
          </a:p>
          <a:p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、按钮、标签背景色设置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	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this.View.GetControl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FButton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SetCustomPropertyValue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backcolor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"115,208,241");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、按钮、标签字体颜色设置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this.View.GetControl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FButton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SetCustomPropertyValue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forecolor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"255,255,255");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、按钮、标签文本值设置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this.View.GetControl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FLable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SetCustomPropertyValue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("value", "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我是标签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"); </a:t>
            </a: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3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开发技巧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控件属性设置代码示例</a:t>
            </a:r>
            <a:endParaRPr lang="zh-CN" altLang="en-US" dirty="0"/>
          </a:p>
        </p:txBody>
      </p:sp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406574" y="909514"/>
            <a:ext cx="11377264" cy="363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1" tIns="60955" rIns="121911" bIns="60955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、高度、宽度设置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this.View.GetControl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FDocEntity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SetCustomPropertyValue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("height", 100); </a:t>
            </a:r>
            <a:r>
              <a:rPr lang="en-US" altLang="zh-CN" sz="18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this.View.GetControl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FDocEntity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SetCustomPropertyValue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("width", 320</a:t>
            </a:r>
            <a:r>
              <a:rPr lang="en-US" altLang="zh-CN" sz="18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、设置页签控件的当前选中页签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this.View.GetControl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FTab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SetCustomPropertyValue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selectedIndex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2); </a:t>
            </a:r>
            <a:endParaRPr lang="en-US" altLang="zh-CN" sz="18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、设置控件背景图片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this.View.GetControl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FButton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SetCustomPropertyValue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backgroundurl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"img.png</a:t>
            </a:r>
            <a:r>
              <a:rPr lang="en-US" altLang="zh-CN" sz="18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8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5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989596"/>
            <a:ext cx="11111053" cy="513648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dirty="0" smtClean="0"/>
              <a:t>反馈</a:t>
            </a:r>
            <a:endParaRPr lang="en-US" dirty="0"/>
          </a:p>
          <a:p>
            <a:pPr lvl="1">
              <a:defRPr/>
            </a:pPr>
            <a:r>
              <a:rPr dirty="0" smtClean="0"/>
              <a:t>论坛：</a:t>
            </a:r>
            <a:endParaRPr lang="en-US" altLang="zh-CN" dirty="0" smtClean="0">
              <a:hlinkClick r:id="rId2"/>
            </a:endParaRPr>
          </a:p>
          <a:p>
            <a:pPr marL="609539" lvl="1" indent="0">
              <a:buNone/>
              <a:defRPr/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club.kingdee.com/forum.php?mod=forumdisplay&amp;fid=748</a:t>
            </a:r>
            <a:endParaRPr lang="en-US" sz="2400" dirty="0" smtClean="0"/>
          </a:p>
          <a:p>
            <a:pPr marL="609539" lvl="1" indent="0">
              <a:buNone/>
              <a:defRPr/>
            </a:pPr>
            <a:r>
              <a:rPr lang="en-US" sz="2400" dirty="0">
                <a:hlinkClick r:id="rId3"/>
              </a:rPr>
              <a:t>https://club.kingdee.com/forum.php?mod=viewthread&amp;tid=1062364&amp;viewsource=newservice</a:t>
            </a:r>
            <a:endParaRPr lang="en-US" sz="2400" dirty="0"/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dirty="0"/>
              <a:t>文档</a:t>
            </a:r>
            <a:endParaRPr dirty="0" smtClean="0"/>
          </a:p>
          <a:p>
            <a:pPr marL="990501" lvl="2" indent="-457154">
              <a:lnSpc>
                <a:spcPct val="130000"/>
              </a:lnSpc>
              <a:buSzPct val="100000"/>
              <a:buFont typeface="微软雅黑" pitchFamily="34" charset="-122"/>
              <a:buChar char="−"/>
              <a:defRPr/>
            </a:pPr>
            <a:r>
              <a:rPr lang="en-US" dirty="0" smtClean="0"/>
              <a:t>K/3 C</a:t>
            </a:r>
            <a:r>
              <a:rPr lang="en-US" altLang="zh-CN" dirty="0" smtClean="0"/>
              <a:t>loud</a:t>
            </a:r>
            <a:r>
              <a:rPr lang="zh-CN" altLang="en-US" dirty="0" smtClean="0"/>
              <a:t>移动官网</a:t>
            </a:r>
            <a:r>
              <a:rPr dirty="0" smtClean="0"/>
              <a:t>：</a:t>
            </a:r>
            <a:endParaRPr lang="en-US" altLang="zh-CN" dirty="0" smtClean="0"/>
          </a:p>
          <a:p>
            <a:pPr marL="533347" lvl="2" indent="0">
              <a:lnSpc>
                <a:spcPct val="130000"/>
              </a:lnSpc>
              <a:buSzPct val="100000"/>
              <a:buNone/>
              <a:defRPr/>
            </a:pP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3g.k3cloud.kingdee.com/m/home.html</a:t>
            </a:r>
            <a:endParaRPr lang="en-US" altLang="zh-CN" dirty="0" smtClean="0"/>
          </a:p>
          <a:p>
            <a:pPr marL="990501" lvl="2" indent="-457154">
              <a:lnSpc>
                <a:spcPct val="130000"/>
              </a:lnSpc>
              <a:buSzPct val="100000"/>
              <a:buFont typeface="微软雅黑" pitchFamily="34" charset="-122"/>
              <a:buChar char="−"/>
              <a:defRPr/>
            </a:pPr>
            <a:r>
              <a:rPr dirty="0" smtClean="0"/>
              <a:t>文档中心：</a:t>
            </a:r>
            <a:endParaRPr lang="en-US" altLang="zh-CN" dirty="0" smtClean="0"/>
          </a:p>
          <a:p>
            <a:pPr marL="533347" lvl="2" indent="0">
              <a:lnSpc>
                <a:spcPct val="130000"/>
              </a:lnSpc>
              <a:buSzPct val="100000"/>
              <a:buNone/>
              <a:defRPr/>
            </a:pPr>
            <a:r>
              <a:rPr lang="en-US" altLang="zh-CN" dirty="0" smtClean="0">
                <a:hlinkClick r:id="rId5"/>
              </a:rPr>
              <a:t>http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open.kingdee.com/K3Cloud/WenKu/Index.aspx</a:t>
            </a:r>
            <a:endParaRPr lang="en-US" altLang="zh-CN" dirty="0" smtClean="0"/>
          </a:p>
          <a:p>
            <a:pPr marL="990501" lvl="2" indent="-457154">
              <a:buSzPct val="100000"/>
              <a:buNone/>
              <a:defRPr/>
            </a:pPr>
            <a:endParaRPr lang="en-US" altLang="zh-CN" dirty="0" smtClean="0"/>
          </a:p>
          <a:p>
            <a:pPr>
              <a:defRPr/>
            </a:pPr>
            <a:r>
              <a:rPr dirty="0" smtClean="0"/>
              <a:t>交流</a:t>
            </a:r>
          </a:p>
          <a:p>
            <a:pPr lvl="1">
              <a:defRPr/>
            </a:pPr>
            <a:r>
              <a:rPr lang="en-US" altLang="zh-CN" sz="2133" dirty="0"/>
              <a:t>QQ</a:t>
            </a:r>
            <a:r>
              <a:rPr sz="2133" dirty="0"/>
              <a:t>群：</a:t>
            </a:r>
            <a:r>
              <a:rPr lang="en-US" altLang="zh-CN" sz="2133" dirty="0"/>
              <a:t>K/3Cloud </a:t>
            </a:r>
            <a:r>
              <a:rPr lang="zh-CN" altLang="en-US" sz="2133" dirty="0"/>
              <a:t>移动实施开发群   </a:t>
            </a:r>
            <a:r>
              <a:rPr lang="en-US" altLang="zh-CN" sz="2133" dirty="0"/>
              <a:t>【416509614】</a:t>
            </a:r>
          </a:p>
          <a:p>
            <a:pPr lvl="1">
              <a:buFont typeface="Arial" pitchFamily="34" charset="0"/>
              <a:buNone/>
              <a:defRPr/>
            </a:pPr>
            <a:endParaRPr dirty="0" smtClean="0"/>
          </a:p>
        </p:txBody>
      </p:sp>
      <p:sp>
        <p:nvSpPr>
          <p:cNvPr id="61443" name="标题 2"/>
          <p:cNvSpPr>
            <a:spLocks noGrp="1"/>
          </p:cNvSpPr>
          <p:nvPr>
            <p:ph type="title" idx="4294967295"/>
          </p:nvPr>
        </p:nvSpPr>
        <p:spPr>
          <a:xfrm>
            <a:off x="0" y="1241"/>
            <a:ext cx="8929055" cy="620103"/>
          </a:xfrm>
        </p:spPr>
        <p:txBody>
          <a:bodyPr>
            <a:normAutofit/>
          </a:bodyPr>
          <a:lstStyle/>
          <a:p>
            <a:r>
              <a:rPr lang="zh-CN" altLang="en-US" sz="3300" dirty="0" smtClean="0">
                <a:solidFill>
                  <a:srgbClr val="1771EA"/>
                </a:solidFill>
              </a:rPr>
              <a:t>反馈与帮助</a:t>
            </a:r>
            <a:endParaRPr lang="zh-CN" altLang="en-US" sz="3300" dirty="0">
              <a:solidFill>
                <a:srgbClr val="1771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64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07374" y="1378132"/>
            <a:ext cx="3884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00"/>
            <a:r>
              <a:rPr lang="en-US" altLang="zh-CN" sz="4800" dirty="0">
                <a:solidFill>
                  <a:srgbClr val="FFFFFF"/>
                </a:solidFill>
                <a:latin typeface="Arial Black" panose="020B0A04020102020204" pitchFamily="34" charset="0"/>
              </a:rPr>
              <a:t>Thank you!</a:t>
            </a:r>
            <a:endParaRPr lang="zh-CN" altLang="en-US" sz="48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平台架构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88" y="715490"/>
            <a:ext cx="9409475" cy="603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6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产品解决方案</a:t>
            </a:r>
            <a:endParaRPr lang="zh-CN" altLang="en-US" dirty="0"/>
          </a:p>
        </p:txBody>
      </p:sp>
      <p:cxnSp>
        <p:nvCxnSpPr>
          <p:cNvPr id="15" name="Straight Connector 60"/>
          <p:cNvCxnSpPr/>
          <p:nvPr/>
        </p:nvCxnSpPr>
        <p:spPr>
          <a:xfrm>
            <a:off x="4804215" y="2279308"/>
            <a:ext cx="1720521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61"/>
          <p:cNvCxnSpPr/>
          <p:nvPr/>
        </p:nvCxnSpPr>
        <p:spPr>
          <a:xfrm>
            <a:off x="4804215" y="3127816"/>
            <a:ext cx="1720521" cy="0"/>
          </a:xfrm>
          <a:prstGeom prst="line">
            <a:avLst/>
          </a:prstGeom>
          <a:ln w="12700">
            <a:solidFill>
              <a:schemeClr val="accent3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62"/>
          <p:cNvCxnSpPr/>
          <p:nvPr/>
        </p:nvCxnSpPr>
        <p:spPr>
          <a:xfrm>
            <a:off x="4804215" y="3895639"/>
            <a:ext cx="1720521" cy="0"/>
          </a:xfrm>
          <a:prstGeom prst="line">
            <a:avLst/>
          </a:prstGeom>
          <a:ln w="12700">
            <a:solidFill>
              <a:schemeClr val="accent4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3"/>
          <p:cNvCxnSpPr/>
          <p:nvPr/>
        </p:nvCxnSpPr>
        <p:spPr>
          <a:xfrm>
            <a:off x="4817443" y="4663027"/>
            <a:ext cx="1720521" cy="0"/>
          </a:xfrm>
          <a:prstGeom prst="line">
            <a:avLst/>
          </a:prstGeom>
          <a:ln w="12700">
            <a:solidFill>
              <a:schemeClr val="accent5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9"/>
          <p:cNvCxnSpPr/>
          <p:nvPr/>
        </p:nvCxnSpPr>
        <p:spPr>
          <a:xfrm>
            <a:off x="4785157" y="1495087"/>
            <a:ext cx="172052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4"/>
          <p:cNvGrpSpPr/>
          <p:nvPr/>
        </p:nvGrpSpPr>
        <p:grpSpPr>
          <a:xfrm>
            <a:off x="1292254" y="933842"/>
            <a:ext cx="4250217" cy="4305174"/>
            <a:chOff x="3932407" y="1734543"/>
            <a:chExt cx="4446555" cy="3634369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flipH="1" flipV="1">
              <a:off x="4946861" y="1958954"/>
              <a:ext cx="1938404" cy="663533"/>
            </a:xfrm>
            <a:custGeom>
              <a:avLst/>
              <a:gdLst>
                <a:gd name="T0" fmla="*/ 1933 w 2191"/>
                <a:gd name="T1" fmla="*/ 0 h 750"/>
                <a:gd name="T2" fmla="*/ 0 w 2191"/>
                <a:gd name="T3" fmla="*/ 0 h 750"/>
                <a:gd name="T4" fmla="*/ 0 w 2191"/>
                <a:gd name="T5" fmla="*/ 750 h 750"/>
                <a:gd name="T6" fmla="*/ 1933 w 2191"/>
                <a:gd name="T7" fmla="*/ 750 h 750"/>
                <a:gd name="T8" fmla="*/ 2191 w 2191"/>
                <a:gd name="T9" fmla="*/ 376 h 750"/>
                <a:gd name="T10" fmla="*/ 1933 w 2191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1" h="750">
                  <a:moveTo>
                    <a:pt x="1933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1933" y="750"/>
                  </a:lnTo>
                  <a:lnTo>
                    <a:pt x="2191" y="376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 flipH="1" flipV="1">
              <a:off x="4441187" y="2599738"/>
              <a:ext cx="3016867" cy="663533"/>
            </a:xfrm>
            <a:custGeom>
              <a:avLst/>
              <a:gdLst>
                <a:gd name="T0" fmla="*/ 3152 w 3410"/>
                <a:gd name="T1" fmla="*/ 0 h 750"/>
                <a:gd name="T2" fmla="*/ 0 w 3410"/>
                <a:gd name="T3" fmla="*/ 0 h 750"/>
                <a:gd name="T4" fmla="*/ 0 w 3410"/>
                <a:gd name="T5" fmla="*/ 750 h 750"/>
                <a:gd name="T6" fmla="*/ 3152 w 3410"/>
                <a:gd name="T7" fmla="*/ 750 h 750"/>
                <a:gd name="T8" fmla="*/ 3410 w 3410"/>
                <a:gd name="T9" fmla="*/ 376 h 750"/>
                <a:gd name="T10" fmla="*/ 3152 w 3410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0">
                  <a:moveTo>
                    <a:pt x="3152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2" y="750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 flipH="1" flipV="1">
              <a:off x="3932407" y="3206102"/>
              <a:ext cx="3112106" cy="687219"/>
            </a:xfrm>
            <a:custGeom>
              <a:avLst/>
              <a:gdLst>
                <a:gd name="T0" fmla="*/ 3152 w 3410"/>
                <a:gd name="T1" fmla="*/ 0 h 753"/>
                <a:gd name="T2" fmla="*/ 0 w 3410"/>
                <a:gd name="T3" fmla="*/ 0 h 753"/>
                <a:gd name="T4" fmla="*/ 0 w 3410"/>
                <a:gd name="T5" fmla="*/ 753 h 753"/>
                <a:gd name="T6" fmla="*/ 3152 w 3410"/>
                <a:gd name="T7" fmla="*/ 753 h 753"/>
                <a:gd name="T8" fmla="*/ 3410 w 3410"/>
                <a:gd name="T9" fmla="*/ 376 h 753"/>
                <a:gd name="T10" fmla="*/ 3152 w 3410"/>
                <a:gd name="T11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3">
                  <a:moveTo>
                    <a:pt x="3152" y="0"/>
                  </a:moveTo>
                  <a:lnTo>
                    <a:pt x="0" y="0"/>
                  </a:lnTo>
                  <a:lnTo>
                    <a:pt x="0" y="753"/>
                  </a:lnTo>
                  <a:lnTo>
                    <a:pt x="3152" y="753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 flipH="1" flipV="1">
              <a:off x="4476195" y="3893322"/>
              <a:ext cx="3018636" cy="663533"/>
            </a:xfrm>
            <a:custGeom>
              <a:avLst/>
              <a:gdLst>
                <a:gd name="T0" fmla="*/ 3154 w 3412"/>
                <a:gd name="T1" fmla="*/ 0 h 750"/>
                <a:gd name="T2" fmla="*/ 0 w 3412"/>
                <a:gd name="T3" fmla="*/ 0 h 750"/>
                <a:gd name="T4" fmla="*/ 0 w 3412"/>
                <a:gd name="T5" fmla="*/ 750 h 750"/>
                <a:gd name="T6" fmla="*/ 3154 w 3412"/>
                <a:gd name="T7" fmla="*/ 750 h 750"/>
                <a:gd name="T8" fmla="*/ 3412 w 3412"/>
                <a:gd name="T9" fmla="*/ 376 h 750"/>
                <a:gd name="T10" fmla="*/ 3154 w 3412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2" h="750">
                  <a:moveTo>
                    <a:pt x="3154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4" y="750"/>
                  </a:lnTo>
                  <a:lnTo>
                    <a:pt x="3412" y="376"/>
                  </a:lnTo>
                  <a:lnTo>
                    <a:pt x="315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 flipH="1" flipV="1">
              <a:off x="4832070" y="4557018"/>
              <a:ext cx="2053196" cy="653503"/>
            </a:xfrm>
            <a:custGeom>
              <a:avLst/>
              <a:gdLst>
                <a:gd name="T0" fmla="*/ 1935 w 2193"/>
                <a:gd name="T1" fmla="*/ 0 h 698"/>
                <a:gd name="T2" fmla="*/ 0 w 2193"/>
                <a:gd name="T3" fmla="*/ 0 h 698"/>
                <a:gd name="T4" fmla="*/ 0 w 2193"/>
                <a:gd name="T5" fmla="*/ 698 h 698"/>
                <a:gd name="T6" fmla="*/ 1935 w 2193"/>
                <a:gd name="T7" fmla="*/ 698 h 698"/>
                <a:gd name="T8" fmla="*/ 2193 w 2193"/>
                <a:gd name="T9" fmla="*/ 348 h 698"/>
                <a:gd name="T10" fmla="*/ 1935 w 2193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3" h="698">
                  <a:moveTo>
                    <a:pt x="1935" y="0"/>
                  </a:moveTo>
                  <a:lnTo>
                    <a:pt x="0" y="0"/>
                  </a:lnTo>
                  <a:lnTo>
                    <a:pt x="0" y="698"/>
                  </a:lnTo>
                  <a:lnTo>
                    <a:pt x="1935" y="698"/>
                  </a:lnTo>
                  <a:lnTo>
                    <a:pt x="2193" y="348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 flipH="1" flipV="1">
              <a:off x="7551559" y="4237733"/>
              <a:ext cx="257252" cy="1131179"/>
            </a:xfrm>
            <a:custGeom>
              <a:avLst/>
              <a:gdLst>
                <a:gd name="T0" fmla="*/ 282 w 282"/>
                <a:gd name="T1" fmla="*/ 1240 h 1240"/>
                <a:gd name="T2" fmla="*/ 0 w 282"/>
                <a:gd name="T3" fmla="*/ 1140 h 1240"/>
                <a:gd name="T4" fmla="*/ 0 w 282"/>
                <a:gd name="T5" fmla="*/ 239 h 1240"/>
                <a:gd name="T6" fmla="*/ 282 w 282"/>
                <a:gd name="T7" fmla="*/ 0 h 1240"/>
                <a:gd name="T8" fmla="*/ 282 w 282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240">
                  <a:moveTo>
                    <a:pt x="282" y="1240"/>
                  </a:moveTo>
                  <a:lnTo>
                    <a:pt x="0" y="1140"/>
                  </a:lnTo>
                  <a:lnTo>
                    <a:pt x="0" y="239"/>
                  </a:lnTo>
                  <a:lnTo>
                    <a:pt x="282" y="0"/>
                  </a:lnTo>
                  <a:lnTo>
                    <a:pt x="282" y="1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 flipH="1" flipV="1">
              <a:off x="6855519" y="4237733"/>
              <a:ext cx="669585" cy="1131179"/>
            </a:xfrm>
            <a:custGeom>
              <a:avLst/>
              <a:gdLst>
                <a:gd name="T0" fmla="*/ 0 w 734"/>
                <a:gd name="T1" fmla="*/ 1240 h 1240"/>
                <a:gd name="T2" fmla="*/ 734 w 734"/>
                <a:gd name="T3" fmla="*/ 1140 h 1240"/>
                <a:gd name="T4" fmla="*/ 734 w 734"/>
                <a:gd name="T5" fmla="*/ 168 h 1240"/>
                <a:gd name="T6" fmla="*/ 0 w 734"/>
                <a:gd name="T7" fmla="*/ 0 h 1240"/>
                <a:gd name="T8" fmla="*/ 0 w 734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240">
                  <a:moveTo>
                    <a:pt x="0" y="1240"/>
                  </a:moveTo>
                  <a:lnTo>
                    <a:pt x="734" y="1140"/>
                  </a:lnTo>
                  <a:lnTo>
                    <a:pt x="734" y="168"/>
                  </a:lnTo>
                  <a:lnTo>
                    <a:pt x="0" y="0"/>
                  </a:lnTo>
                  <a:lnTo>
                    <a:pt x="0" y="12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0" name="Rectangle 12"/>
            <p:cNvSpPr>
              <a:spLocks noChangeArrowheads="1"/>
            </p:cNvSpPr>
            <p:nvPr/>
          </p:nvSpPr>
          <p:spPr bwMode="auto">
            <a:xfrm flipH="1" flipV="1">
              <a:off x="7525103" y="4237733"/>
              <a:ext cx="26456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13"/>
            <p:cNvSpPr>
              <a:spLocks/>
            </p:cNvSpPr>
            <p:nvPr/>
          </p:nvSpPr>
          <p:spPr bwMode="auto">
            <a:xfrm flipH="1" flipV="1">
              <a:off x="7471281" y="3788910"/>
              <a:ext cx="635832" cy="936872"/>
            </a:xfrm>
            <a:custGeom>
              <a:avLst/>
              <a:gdLst>
                <a:gd name="T0" fmla="*/ 697 w 697"/>
                <a:gd name="T1" fmla="*/ 1027 h 1027"/>
                <a:gd name="T2" fmla="*/ 0 w 697"/>
                <a:gd name="T3" fmla="*/ 937 h 1027"/>
                <a:gd name="T4" fmla="*/ 0 w 697"/>
                <a:gd name="T5" fmla="*/ 260 h 1027"/>
                <a:gd name="T6" fmla="*/ 697 w 697"/>
                <a:gd name="T7" fmla="*/ 0 h 1027"/>
                <a:gd name="T8" fmla="*/ 697 w 697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027">
                  <a:moveTo>
                    <a:pt x="697" y="1027"/>
                  </a:moveTo>
                  <a:lnTo>
                    <a:pt x="0" y="937"/>
                  </a:lnTo>
                  <a:lnTo>
                    <a:pt x="0" y="260"/>
                  </a:lnTo>
                  <a:lnTo>
                    <a:pt x="697" y="0"/>
                  </a:lnTo>
                  <a:lnTo>
                    <a:pt x="697" y="102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 flipH="1" flipV="1">
              <a:off x="6557215" y="3788910"/>
              <a:ext cx="887612" cy="936872"/>
            </a:xfrm>
            <a:custGeom>
              <a:avLst/>
              <a:gdLst>
                <a:gd name="T0" fmla="*/ 0 w 973"/>
                <a:gd name="T1" fmla="*/ 1027 h 1027"/>
                <a:gd name="T2" fmla="*/ 973 w 973"/>
                <a:gd name="T3" fmla="*/ 937 h 1027"/>
                <a:gd name="T4" fmla="*/ 973 w 973"/>
                <a:gd name="T5" fmla="*/ 166 h 1027"/>
                <a:gd name="T6" fmla="*/ 0 w 973"/>
                <a:gd name="T7" fmla="*/ 0 h 1027"/>
                <a:gd name="T8" fmla="*/ 0 w 973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1027">
                  <a:moveTo>
                    <a:pt x="0" y="1027"/>
                  </a:moveTo>
                  <a:lnTo>
                    <a:pt x="973" y="937"/>
                  </a:lnTo>
                  <a:lnTo>
                    <a:pt x="973" y="166"/>
                  </a:lnTo>
                  <a:lnTo>
                    <a:pt x="0" y="0"/>
                  </a:lnTo>
                  <a:lnTo>
                    <a:pt x="0" y="1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 flipH="1" flipV="1">
              <a:off x="7444825" y="3788910"/>
              <a:ext cx="26456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 flipH="1" flipV="1">
              <a:off x="6855520" y="1734543"/>
              <a:ext cx="259076" cy="1131179"/>
            </a:xfrm>
            <a:custGeom>
              <a:avLst/>
              <a:gdLst>
                <a:gd name="T0" fmla="*/ 0 w 284"/>
                <a:gd name="T1" fmla="*/ 0 h 1240"/>
                <a:gd name="T2" fmla="*/ 284 w 284"/>
                <a:gd name="T3" fmla="*/ 100 h 1240"/>
                <a:gd name="T4" fmla="*/ 284 w 284"/>
                <a:gd name="T5" fmla="*/ 1001 h 1240"/>
                <a:gd name="T6" fmla="*/ 0 w 284"/>
                <a:gd name="T7" fmla="*/ 1240 h 1240"/>
                <a:gd name="T8" fmla="*/ 0 w 284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40">
                  <a:moveTo>
                    <a:pt x="0" y="0"/>
                  </a:moveTo>
                  <a:lnTo>
                    <a:pt x="284" y="100"/>
                  </a:lnTo>
                  <a:lnTo>
                    <a:pt x="284" y="1001"/>
                  </a:lnTo>
                  <a:lnTo>
                    <a:pt x="0" y="1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5" name="Freeform 17"/>
            <p:cNvSpPr>
              <a:spLocks/>
            </p:cNvSpPr>
            <p:nvPr/>
          </p:nvSpPr>
          <p:spPr bwMode="auto">
            <a:xfrm flipH="1" flipV="1">
              <a:off x="7140138" y="1734543"/>
              <a:ext cx="668674" cy="1131179"/>
            </a:xfrm>
            <a:custGeom>
              <a:avLst/>
              <a:gdLst>
                <a:gd name="T0" fmla="*/ 733 w 733"/>
                <a:gd name="T1" fmla="*/ 0 h 1240"/>
                <a:gd name="T2" fmla="*/ 0 w 733"/>
                <a:gd name="T3" fmla="*/ 100 h 1240"/>
                <a:gd name="T4" fmla="*/ 0 w 733"/>
                <a:gd name="T5" fmla="*/ 1072 h 1240"/>
                <a:gd name="T6" fmla="*/ 733 w 733"/>
                <a:gd name="T7" fmla="*/ 1240 h 1240"/>
                <a:gd name="T8" fmla="*/ 733 w 733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1240">
                  <a:moveTo>
                    <a:pt x="733" y="0"/>
                  </a:moveTo>
                  <a:lnTo>
                    <a:pt x="0" y="100"/>
                  </a:lnTo>
                  <a:lnTo>
                    <a:pt x="0" y="1072"/>
                  </a:lnTo>
                  <a:lnTo>
                    <a:pt x="733" y="1240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18"/>
            <p:cNvSpPr>
              <a:spLocks noChangeArrowheads="1"/>
            </p:cNvSpPr>
            <p:nvPr/>
          </p:nvSpPr>
          <p:spPr bwMode="auto">
            <a:xfrm flipH="1" flipV="1">
              <a:off x="7114596" y="1734543"/>
              <a:ext cx="25543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 flipH="1" flipV="1">
              <a:off x="6557217" y="2377672"/>
              <a:ext cx="637657" cy="936872"/>
            </a:xfrm>
            <a:custGeom>
              <a:avLst/>
              <a:gdLst>
                <a:gd name="T0" fmla="*/ 0 w 699"/>
                <a:gd name="T1" fmla="*/ 0 h 1027"/>
                <a:gd name="T2" fmla="*/ 699 w 699"/>
                <a:gd name="T3" fmla="*/ 90 h 1027"/>
                <a:gd name="T4" fmla="*/ 699 w 699"/>
                <a:gd name="T5" fmla="*/ 767 h 1027"/>
                <a:gd name="T6" fmla="*/ 0 w 699"/>
                <a:gd name="T7" fmla="*/ 1027 h 1027"/>
                <a:gd name="T8" fmla="*/ 0 w 699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027">
                  <a:moveTo>
                    <a:pt x="0" y="0"/>
                  </a:moveTo>
                  <a:lnTo>
                    <a:pt x="699" y="90"/>
                  </a:lnTo>
                  <a:lnTo>
                    <a:pt x="699" y="767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 flipH="1" flipV="1">
              <a:off x="7220415" y="2377672"/>
              <a:ext cx="886699" cy="936872"/>
            </a:xfrm>
            <a:custGeom>
              <a:avLst/>
              <a:gdLst>
                <a:gd name="T0" fmla="*/ 972 w 972"/>
                <a:gd name="T1" fmla="*/ 0 h 1027"/>
                <a:gd name="T2" fmla="*/ 0 w 972"/>
                <a:gd name="T3" fmla="*/ 90 h 1027"/>
                <a:gd name="T4" fmla="*/ 0 w 972"/>
                <a:gd name="T5" fmla="*/ 862 h 1027"/>
                <a:gd name="T6" fmla="*/ 972 w 972"/>
                <a:gd name="T7" fmla="*/ 1027 h 1027"/>
                <a:gd name="T8" fmla="*/ 972 w 972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2" h="1027">
                  <a:moveTo>
                    <a:pt x="972" y="0"/>
                  </a:moveTo>
                  <a:lnTo>
                    <a:pt x="0" y="90"/>
                  </a:lnTo>
                  <a:lnTo>
                    <a:pt x="0" y="862"/>
                  </a:lnTo>
                  <a:lnTo>
                    <a:pt x="972" y="1027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49" name="Rectangle 21"/>
            <p:cNvSpPr>
              <a:spLocks noChangeArrowheads="1"/>
            </p:cNvSpPr>
            <p:nvPr/>
          </p:nvSpPr>
          <p:spPr bwMode="auto">
            <a:xfrm flipH="1" flipV="1">
              <a:off x="7194873" y="2377672"/>
              <a:ext cx="25543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 flipH="1" flipV="1">
              <a:off x="7345392" y="3117501"/>
              <a:ext cx="1033570" cy="870278"/>
            </a:xfrm>
            <a:custGeom>
              <a:avLst/>
              <a:gdLst>
                <a:gd name="T0" fmla="*/ 1133 w 1133"/>
                <a:gd name="T1" fmla="*/ 954 h 954"/>
                <a:gd name="T2" fmla="*/ 0 w 1133"/>
                <a:gd name="T3" fmla="*/ 852 h 954"/>
                <a:gd name="T4" fmla="*/ 0 w 1133"/>
                <a:gd name="T5" fmla="*/ 102 h 954"/>
                <a:gd name="T6" fmla="*/ 1133 w 1133"/>
                <a:gd name="T7" fmla="*/ 0 h 954"/>
                <a:gd name="T8" fmla="*/ 1133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1133" y="954"/>
                  </a:moveTo>
                  <a:lnTo>
                    <a:pt x="0" y="852"/>
                  </a:lnTo>
                  <a:lnTo>
                    <a:pt x="0" y="102"/>
                  </a:lnTo>
                  <a:lnTo>
                    <a:pt x="1133" y="0"/>
                  </a:lnTo>
                  <a:lnTo>
                    <a:pt x="1133" y="9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51" name="Freeform 25"/>
            <p:cNvSpPr>
              <a:spLocks/>
            </p:cNvSpPr>
            <p:nvPr/>
          </p:nvSpPr>
          <p:spPr bwMode="auto">
            <a:xfrm flipH="1" flipV="1">
              <a:off x="6286280" y="3117501"/>
              <a:ext cx="1033570" cy="870278"/>
            </a:xfrm>
            <a:custGeom>
              <a:avLst/>
              <a:gdLst>
                <a:gd name="T0" fmla="*/ 0 w 1133"/>
                <a:gd name="T1" fmla="*/ 954 h 954"/>
                <a:gd name="T2" fmla="*/ 1133 w 1133"/>
                <a:gd name="T3" fmla="*/ 852 h 954"/>
                <a:gd name="T4" fmla="*/ 1133 w 1133"/>
                <a:gd name="T5" fmla="*/ 102 h 954"/>
                <a:gd name="T6" fmla="*/ 0 w 1133"/>
                <a:gd name="T7" fmla="*/ 0 h 954"/>
                <a:gd name="T8" fmla="*/ 0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0" y="954"/>
                  </a:moveTo>
                  <a:lnTo>
                    <a:pt x="1133" y="852"/>
                  </a:lnTo>
                  <a:lnTo>
                    <a:pt x="1133" y="102"/>
                  </a:lnTo>
                  <a:lnTo>
                    <a:pt x="0" y="0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52" name="Rectangle 27"/>
            <p:cNvSpPr>
              <a:spLocks noChangeArrowheads="1"/>
            </p:cNvSpPr>
            <p:nvPr/>
          </p:nvSpPr>
          <p:spPr bwMode="auto">
            <a:xfrm flipH="1" flipV="1">
              <a:off x="7319850" y="3117501"/>
              <a:ext cx="25543" cy="870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53" name="Freeform 25"/>
            <p:cNvSpPr>
              <a:spLocks/>
            </p:cNvSpPr>
            <p:nvPr/>
          </p:nvSpPr>
          <p:spPr bwMode="auto">
            <a:xfrm flipH="1" flipV="1">
              <a:off x="6855519" y="5144501"/>
              <a:ext cx="953293" cy="224411"/>
            </a:xfrm>
            <a:custGeom>
              <a:avLst/>
              <a:gdLst>
                <a:gd name="T0" fmla="*/ 0 w 1045"/>
                <a:gd name="T1" fmla="*/ 239 h 246"/>
                <a:gd name="T2" fmla="*/ 282 w 1045"/>
                <a:gd name="T3" fmla="*/ 0 h 246"/>
                <a:gd name="T4" fmla="*/ 311 w 1045"/>
                <a:gd name="T5" fmla="*/ 0 h 246"/>
                <a:gd name="T6" fmla="*/ 1045 w 1045"/>
                <a:gd name="T7" fmla="*/ 168 h 246"/>
                <a:gd name="T8" fmla="*/ 1045 w 1045"/>
                <a:gd name="T9" fmla="*/ 175 h 246"/>
                <a:gd name="T10" fmla="*/ 311 w 1045"/>
                <a:gd name="T11" fmla="*/ 14 h 246"/>
                <a:gd name="T12" fmla="*/ 282 w 1045"/>
                <a:gd name="T13" fmla="*/ 14 h 246"/>
                <a:gd name="T14" fmla="*/ 0 w 1045"/>
                <a:gd name="T15" fmla="*/ 246 h 246"/>
                <a:gd name="T16" fmla="*/ 0 w 1045"/>
                <a:gd name="T17" fmla="*/ 23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0" y="239"/>
                  </a:moveTo>
                  <a:lnTo>
                    <a:pt x="282" y="0"/>
                  </a:lnTo>
                  <a:lnTo>
                    <a:pt x="311" y="0"/>
                  </a:lnTo>
                  <a:lnTo>
                    <a:pt x="1045" y="168"/>
                  </a:lnTo>
                  <a:lnTo>
                    <a:pt x="1045" y="175"/>
                  </a:lnTo>
                  <a:lnTo>
                    <a:pt x="311" y="14"/>
                  </a:lnTo>
                  <a:lnTo>
                    <a:pt x="282" y="14"/>
                  </a:lnTo>
                  <a:lnTo>
                    <a:pt x="0" y="24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 flipH="1" flipV="1">
              <a:off x="6855519" y="1734543"/>
              <a:ext cx="953293" cy="224411"/>
            </a:xfrm>
            <a:custGeom>
              <a:avLst/>
              <a:gdLst>
                <a:gd name="T0" fmla="*/ 1045 w 1045"/>
                <a:gd name="T1" fmla="*/ 7 h 246"/>
                <a:gd name="T2" fmla="*/ 761 w 1045"/>
                <a:gd name="T3" fmla="*/ 246 h 246"/>
                <a:gd name="T4" fmla="*/ 733 w 1045"/>
                <a:gd name="T5" fmla="*/ 246 h 246"/>
                <a:gd name="T6" fmla="*/ 0 w 1045"/>
                <a:gd name="T7" fmla="*/ 78 h 246"/>
                <a:gd name="T8" fmla="*/ 0 w 1045"/>
                <a:gd name="T9" fmla="*/ 71 h 246"/>
                <a:gd name="T10" fmla="*/ 733 w 1045"/>
                <a:gd name="T11" fmla="*/ 232 h 246"/>
                <a:gd name="T12" fmla="*/ 761 w 1045"/>
                <a:gd name="T13" fmla="*/ 232 h 246"/>
                <a:gd name="T14" fmla="*/ 1045 w 1045"/>
                <a:gd name="T15" fmla="*/ 0 h 246"/>
                <a:gd name="T16" fmla="*/ 1045 w 1045"/>
                <a:gd name="T17" fmla="*/ 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1045" y="7"/>
                  </a:moveTo>
                  <a:lnTo>
                    <a:pt x="761" y="246"/>
                  </a:lnTo>
                  <a:lnTo>
                    <a:pt x="733" y="246"/>
                  </a:lnTo>
                  <a:lnTo>
                    <a:pt x="0" y="78"/>
                  </a:lnTo>
                  <a:lnTo>
                    <a:pt x="0" y="71"/>
                  </a:lnTo>
                  <a:lnTo>
                    <a:pt x="733" y="232"/>
                  </a:lnTo>
                  <a:lnTo>
                    <a:pt x="761" y="232"/>
                  </a:lnTo>
                  <a:lnTo>
                    <a:pt x="1045" y="0"/>
                  </a:lnTo>
                  <a:lnTo>
                    <a:pt x="1045" y="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 flipH="1" flipV="1">
              <a:off x="6557216" y="4474915"/>
              <a:ext cx="1549898" cy="250866"/>
            </a:xfrm>
            <a:custGeom>
              <a:avLst/>
              <a:gdLst>
                <a:gd name="T0" fmla="*/ 0 w 1699"/>
                <a:gd name="T1" fmla="*/ 260 h 275"/>
                <a:gd name="T2" fmla="*/ 697 w 1699"/>
                <a:gd name="T3" fmla="*/ 0 h 275"/>
                <a:gd name="T4" fmla="*/ 726 w 1699"/>
                <a:gd name="T5" fmla="*/ 0 h 275"/>
                <a:gd name="T6" fmla="*/ 1699 w 1699"/>
                <a:gd name="T7" fmla="*/ 166 h 275"/>
                <a:gd name="T8" fmla="*/ 1699 w 1699"/>
                <a:gd name="T9" fmla="*/ 180 h 275"/>
                <a:gd name="T10" fmla="*/ 726 w 1699"/>
                <a:gd name="T11" fmla="*/ 21 h 275"/>
                <a:gd name="T12" fmla="*/ 697 w 1699"/>
                <a:gd name="T13" fmla="*/ 21 h 275"/>
                <a:gd name="T14" fmla="*/ 0 w 1699"/>
                <a:gd name="T15" fmla="*/ 275 h 275"/>
                <a:gd name="T16" fmla="*/ 0 w 1699"/>
                <a:gd name="T17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5">
                  <a:moveTo>
                    <a:pt x="0" y="260"/>
                  </a:moveTo>
                  <a:lnTo>
                    <a:pt x="697" y="0"/>
                  </a:lnTo>
                  <a:lnTo>
                    <a:pt x="726" y="0"/>
                  </a:lnTo>
                  <a:lnTo>
                    <a:pt x="1699" y="166"/>
                  </a:lnTo>
                  <a:lnTo>
                    <a:pt x="1699" y="180"/>
                  </a:lnTo>
                  <a:lnTo>
                    <a:pt x="726" y="21"/>
                  </a:lnTo>
                  <a:lnTo>
                    <a:pt x="697" y="21"/>
                  </a:lnTo>
                  <a:lnTo>
                    <a:pt x="0" y="275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56" name="Freeform 28"/>
            <p:cNvSpPr>
              <a:spLocks/>
            </p:cNvSpPr>
            <p:nvPr/>
          </p:nvSpPr>
          <p:spPr bwMode="auto">
            <a:xfrm flipH="1" flipV="1">
              <a:off x="6557216" y="2377673"/>
              <a:ext cx="1549898" cy="249954"/>
            </a:xfrm>
            <a:custGeom>
              <a:avLst/>
              <a:gdLst>
                <a:gd name="T0" fmla="*/ 1699 w 1699"/>
                <a:gd name="T1" fmla="*/ 14 h 274"/>
                <a:gd name="T2" fmla="*/ 1000 w 1699"/>
                <a:gd name="T3" fmla="*/ 274 h 274"/>
                <a:gd name="T4" fmla="*/ 972 w 1699"/>
                <a:gd name="T5" fmla="*/ 274 h 274"/>
                <a:gd name="T6" fmla="*/ 0 w 1699"/>
                <a:gd name="T7" fmla="*/ 109 h 274"/>
                <a:gd name="T8" fmla="*/ 0 w 1699"/>
                <a:gd name="T9" fmla="*/ 94 h 274"/>
                <a:gd name="T10" fmla="*/ 972 w 1699"/>
                <a:gd name="T11" fmla="*/ 253 h 274"/>
                <a:gd name="T12" fmla="*/ 1000 w 1699"/>
                <a:gd name="T13" fmla="*/ 253 h 274"/>
                <a:gd name="T14" fmla="*/ 1699 w 1699"/>
                <a:gd name="T15" fmla="*/ 0 h 274"/>
                <a:gd name="T16" fmla="*/ 1699 w 1699"/>
                <a:gd name="T17" fmla="*/ 1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4">
                  <a:moveTo>
                    <a:pt x="1699" y="14"/>
                  </a:moveTo>
                  <a:lnTo>
                    <a:pt x="1000" y="274"/>
                  </a:lnTo>
                  <a:lnTo>
                    <a:pt x="972" y="274"/>
                  </a:lnTo>
                  <a:lnTo>
                    <a:pt x="0" y="109"/>
                  </a:lnTo>
                  <a:lnTo>
                    <a:pt x="0" y="94"/>
                  </a:lnTo>
                  <a:lnTo>
                    <a:pt x="972" y="253"/>
                  </a:lnTo>
                  <a:lnTo>
                    <a:pt x="1000" y="253"/>
                  </a:lnTo>
                  <a:lnTo>
                    <a:pt x="1699" y="0"/>
                  </a:lnTo>
                  <a:lnTo>
                    <a:pt x="1699" y="14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57" name="Freeform 29"/>
            <p:cNvSpPr>
              <a:spLocks/>
            </p:cNvSpPr>
            <p:nvPr/>
          </p:nvSpPr>
          <p:spPr bwMode="auto">
            <a:xfrm flipH="1" flipV="1">
              <a:off x="6286281" y="3883784"/>
              <a:ext cx="2092681" cy="103996"/>
            </a:xfrm>
            <a:custGeom>
              <a:avLst/>
              <a:gdLst>
                <a:gd name="T0" fmla="*/ 0 w 2294"/>
                <a:gd name="T1" fmla="*/ 102 h 114"/>
                <a:gd name="T2" fmla="*/ 1133 w 2294"/>
                <a:gd name="T3" fmla="*/ 0 h 114"/>
                <a:gd name="T4" fmla="*/ 1161 w 2294"/>
                <a:gd name="T5" fmla="*/ 0 h 114"/>
                <a:gd name="T6" fmla="*/ 2294 w 2294"/>
                <a:gd name="T7" fmla="*/ 102 h 114"/>
                <a:gd name="T8" fmla="*/ 2294 w 2294"/>
                <a:gd name="T9" fmla="*/ 114 h 114"/>
                <a:gd name="T10" fmla="*/ 1161 w 2294"/>
                <a:gd name="T11" fmla="*/ 19 h 114"/>
                <a:gd name="T12" fmla="*/ 1133 w 2294"/>
                <a:gd name="T13" fmla="*/ 19 h 114"/>
                <a:gd name="T14" fmla="*/ 0 w 2294"/>
                <a:gd name="T15" fmla="*/ 111 h 114"/>
                <a:gd name="T16" fmla="*/ 0 w 2294"/>
                <a:gd name="T17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4" h="114">
                  <a:moveTo>
                    <a:pt x="0" y="102"/>
                  </a:moveTo>
                  <a:lnTo>
                    <a:pt x="1133" y="0"/>
                  </a:lnTo>
                  <a:lnTo>
                    <a:pt x="1161" y="0"/>
                  </a:lnTo>
                  <a:lnTo>
                    <a:pt x="2294" y="102"/>
                  </a:lnTo>
                  <a:lnTo>
                    <a:pt x="2294" y="114"/>
                  </a:lnTo>
                  <a:lnTo>
                    <a:pt x="1161" y="19"/>
                  </a:lnTo>
                  <a:lnTo>
                    <a:pt x="1133" y="1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43213" y="2131717"/>
              <a:ext cx="622523" cy="28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prstClr val="white"/>
                  </a:solidFill>
                </a:rPr>
                <a:t>终端</a:t>
              </a:r>
              <a:endParaRPr lang="id-ID" sz="1600" dirty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91958" y="2752138"/>
              <a:ext cx="837185" cy="28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prstClr val="white"/>
                  </a:solidFill>
                </a:rPr>
                <a:t>设计器</a:t>
              </a:r>
              <a:endParaRPr lang="id-ID" sz="1600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173031" y="4720589"/>
              <a:ext cx="1051847" cy="28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9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prstClr val="white"/>
                  </a:solidFill>
                </a:rPr>
                <a:t>开发平台</a:t>
              </a:r>
              <a:endParaRPr lang="id-ID" sz="1600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38621" y="4072267"/>
              <a:ext cx="1583474" cy="28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prstClr val="white"/>
                  </a:solidFill>
                </a:rPr>
                <a:t>设备</a:t>
              </a:r>
              <a:r>
                <a:rPr lang="en-US" altLang="zh-CN" sz="1600" dirty="0">
                  <a:solidFill>
                    <a:prstClr val="white"/>
                  </a:solidFill>
                </a:rPr>
                <a:t>/</a:t>
              </a:r>
              <a:r>
                <a:rPr lang="zh-CN" altLang="en-US" sz="1600" dirty="0">
                  <a:solidFill>
                    <a:prstClr val="white"/>
                  </a:solidFill>
                </a:rPr>
                <a:t>应用管理</a:t>
              </a:r>
              <a:endParaRPr lang="id-ID" sz="1600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32335" y="3379254"/>
              <a:ext cx="640970" cy="28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dirty="0">
                  <a:solidFill>
                    <a:prstClr val="white"/>
                  </a:solidFill>
                </a:rPr>
                <a:t>SDK</a:t>
              </a:r>
              <a:endParaRPr lang="id-ID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3" name="Content Placeholder 2"/>
          <p:cNvSpPr txBox="1">
            <a:spLocks/>
          </p:cNvSpPr>
          <p:nvPr/>
        </p:nvSpPr>
        <p:spPr>
          <a:xfrm>
            <a:off x="6625726" y="1303091"/>
            <a:ext cx="4173391" cy="652731"/>
          </a:xfrm>
          <a:prstGeom prst="rect">
            <a:avLst/>
          </a:prstGeom>
        </p:spPr>
        <p:txBody>
          <a:bodyPr vert="horz" lIns="91428" tIns="45714" rIns="91428" bIns="45714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866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</a:t>
            </a:r>
            <a:r>
              <a:rPr lang="zh-CN" altLang="en-US" sz="1866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工作台</a:t>
            </a:r>
            <a:r>
              <a:rPr lang="en-US" altLang="zh-CN" sz="1866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66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云之家</a:t>
            </a:r>
            <a:r>
              <a:rPr lang="en-US" altLang="zh-CN" sz="1866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66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endParaRPr lang="en-US" altLang="zh-CN" sz="1866" b="1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id-ID" sz="16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en-US" sz="16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6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sz="16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6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en-US" sz="16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altLang="zh-CN" sz="16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16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6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endParaRPr lang="en-US" sz="1600" b="1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6625725" y="2090332"/>
            <a:ext cx="4173393" cy="652731"/>
          </a:xfrm>
          <a:prstGeom prst="rect">
            <a:avLst/>
          </a:prstGeom>
        </p:spPr>
        <p:txBody>
          <a:bodyPr vert="horz" lIns="91428" tIns="45714" rIns="91428" bIns="45714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66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id-ID" sz="1866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sz="1866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设计器</a:t>
            </a:r>
            <a:endParaRPr lang="en-US" sz="20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6625726" y="2954316"/>
            <a:ext cx="4173391" cy="652731"/>
          </a:xfrm>
          <a:prstGeom prst="rect">
            <a:avLst/>
          </a:prstGeom>
        </p:spPr>
        <p:txBody>
          <a:bodyPr vert="horz" lIns="91428" tIns="45714" rIns="91428" bIns="45714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866" b="1" dirty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</a:t>
            </a:r>
            <a:r>
              <a:rPr lang="en-US" sz="1866" b="1" dirty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Client/</a:t>
            </a:r>
            <a:r>
              <a:rPr lang="id-ID" sz="1866" b="1" dirty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en-US" sz="1866" b="1" dirty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866" b="1" dirty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 </a:t>
            </a:r>
            <a:endParaRPr lang="en-US" sz="1866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6625725" y="3703045"/>
            <a:ext cx="4173393" cy="652731"/>
          </a:xfrm>
          <a:prstGeom prst="rect">
            <a:avLst/>
          </a:prstGeom>
        </p:spPr>
        <p:txBody>
          <a:bodyPr vert="horz" lIns="91428" tIns="45714" rIns="91428" bIns="45714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866" b="1"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sz="1866" b="1"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1866" b="1"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loud(MDM/MAM)</a:t>
            </a:r>
            <a:endParaRPr lang="en-US" sz="2000" b="1" dirty="0">
              <a:solidFill>
                <a:srgbClr val="8064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625726" y="4471030"/>
            <a:ext cx="4173391" cy="652731"/>
          </a:xfrm>
          <a:prstGeom prst="rect">
            <a:avLst/>
          </a:prstGeom>
        </p:spPr>
        <p:txBody>
          <a:bodyPr vert="horz" lIns="91428" tIns="45714" rIns="91428" bIns="45714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66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K/3 Cloud </a:t>
            </a:r>
            <a:r>
              <a:rPr lang="zh-CN" altLang="en-US" sz="1866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1866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sz="1866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sz="1866" b="1" dirty="0">
              <a:solidFill>
                <a:srgbClr val="4BAC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竖卷形 4"/>
          <p:cNvSpPr/>
          <p:nvPr/>
        </p:nvSpPr>
        <p:spPr>
          <a:xfrm>
            <a:off x="2664092" y="1330523"/>
            <a:ext cx="6905206" cy="86594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19906" tIns="81269" rIns="338623" bIns="231870" numCol="1" spcCol="1270" anchor="ctr" anchorCtr="0">
            <a:noAutofit/>
          </a:bodyPr>
          <a:lstStyle/>
          <a:p>
            <a:pPr defTabSz="948172">
              <a:lnSpc>
                <a:spcPct val="90000"/>
              </a:lnSpc>
              <a:spcAft>
                <a:spcPct val="35000"/>
              </a:spcAft>
            </a:pPr>
            <a:endParaRPr lang="en-US" sz="2133" b="1" dirty="0">
              <a:solidFill>
                <a:prstClr val="white"/>
              </a:solidFill>
            </a:endParaRPr>
          </a:p>
        </p:txBody>
      </p:sp>
      <p:sp>
        <p:nvSpPr>
          <p:cNvPr id="69" name="Content Placeholder 7"/>
          <p:cNvSpPr txBox="1">
            <a:spLocks/>
          </p:cNvSpPr>
          <p:nvPr/>
        </p:nvSpPr>
        <p:spPr>
          <a:xfrm>
            <a:off x="2318263" y="5244446"/>
            <a:ext cx="4125308" cy="646319"/>
          </a:xfrm>
          <a:prstGeom prst="rect">
            <a:avLst/>
          </a:prstGeom>
        </p:spPr>
        <p:txBody>
          <a:bodyPr vert="horz" wrap="square" lIns="91428" tIns="45714" rIns="91428" bIns="4571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移动开发解决方案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18262" y="5811452"/>
            <a:ext cx="8096862" cy="8909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28" tIns="45714" rIns="143981" bIns="35995" numCol="1" spcCol="270000">
            <a:spAutoFit/>
          </a:bodyPr>
          <a:lstStyle/>
          <a:p>
            <a:pPr marL="239976" indent="-239976" fontAlgn="auto">
              <a:lnSpc>
                <a:spcPct val="95000"/>
              </a:lnSpc>
              <a:spcBef>
                <a:spcPts val="0"/>
              </a:spcBef>
              <a:spcAft>
                <a:spcPts val="1067"/>
              </a:spcAft>
              <a:buFont typeface="Wingdings" pitchFamily="2" charset="2"/>
              <a:buChar char="§"/>
              <a:defRPr/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平台应用的开发完全基于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K/3 Cloud BOS 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平台，与任何原生的移动应用开发平台无关 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(Android/iOS)</a:t>
            </a:r>
          </a:p>
          <a:p>
            <a:pPr marL="239976" indent="-239976" fontAlgn="auto">
              <a:lnSpc>
                <a:spcPct val="95000"/>
              </a:lnSpc>
              <a:spcBef>
                <a:spcPts val="0"/>
              </a:spcBef>
              <a:spcAft>
                <a:spcPts val="1067"/>
              </a:spcAft>
              <a:buFont typeface="Wingdings" pitchFamily="2" charset="2"/>
              <a:buChar char="§"/>
              <a:defRPr/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完全基于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K/3 Cloud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插件模式进行，提供移动端和服务器端的标准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39976" indent="-239976" fontAlgn="auto">
              <a:lnSpc>
                <a:spcPct val="95000"/>
              </a:lnSpc>
              <a:spcBef>
                <a:spcPts val="0"/>
              </a:spcBef>
              <a:spcAft>
                <a:spcPts val="1067"/>
              </a:spcAft>
              <a:buFont typeface="Wingdings" pitchFamily="2" charset="2"/>
              <a:buChar char="§"/>
              <a:defRPr/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预置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K/3 Cloud 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移动工作台，支持集成各类移动应用功能。</a:t>
            </a:r>
          </a:p>
        </p:txBody>
      </p:sp>
      <p:pic>
        <p:nvPicPr>
          <p:cNvPr id="71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357" y="1182541"/>
            <a:ext cx="475787" cy="45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" descr="C:\Users\jonahs\Documents\Dropbox\Projects SCOTT\MEET Windows Azure\source\Background\Service-Icon-V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77" y="2031104"/>
            <a:ext cx="440751" cy="44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7" descr="\\MAGNUM\Projects\Microsoft\Cloud Power FY12\Design\ICONS_PNG\Application.png"/>
          <p:cNvPicPr>
            <a:picLocks noChangeAspect="1" noChangeArrowheads="1"/>
          </p:cNvPicPr>
          <p:nvPr/>
        </p:nvPicPr>
        <p:blipFill rotWithShape="1">
          <a:blip r:embed="rId5" cstate="print">
            <a:biLevel thresh="25000"/>
          </a:blip>
          <a:srcRect l="30174" t="36465" r="28608" b="29915"/>
          <a:stretch/>
        </p:blipFill>
        <p:spPr bwMode="auto">
          <a:xfrm>
            <a:off x="3954895" y="3745571"/>
            <a:ext cx="575072" cy="4522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roup 167"/>
          <p:cNvGrpSpPr>
            <a:grpSpLocks/>
          </p:cNvGrpSpPr>
          <p:nvPr/>
        </p:nvGrpSpPr>
        <p:grpSpPr bwMode="auto">
          <a:xfrm>
            <a:off x="4237439" y="4606894"/>
            <a:ext cx="403619" cy="350958"/>
            <a:chOff x="2830513" y="1652588"/>
            <a:chExt cx="419100" cy="346075"/>
          </a:xfrm>
        </p:grpSpPr>
        <p:sp>
          <p:nvSpPr>
            <p:cNvPr id="7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30513" y="1652588"/>
              <a:ext cx="419100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2806">
                <a:defRPr/>
              </a:pPr>
              <a:endParaRPr lang="en-US" sz="1467" kern="0">
                <a:solidFill>
                  <a:srgbClr val="FFFFFF"/>
                </a:solidFill>
                <a:latin typeface="Segoe Light" charset="0"/>
                <a:cs typeface="Arial" charset="0"/>
              </a:endParaRPr>
            </a:p>
          </p:txBody>
        </p:sp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2856068" y="1684423"/>
              <a:ext cx="161507" cy="224897"/>
            </a:xfrm>
            <a:custGeom>
              <a:avLst/>
              <a:gdLst>
                <a:gd name="T0" fmla="*/ 2147483647 w 102"/>
                <a:gd name="T1" fmla="*/ 2147483647 h 142"/>
                <a:gd name="T2" fmla="*/ 2147483647 w 102"/>
                <a:gd name="T3" fmla="*/ 2147483647 h 142"/>
                <a:gd name="T4" fmla="*/ 2147483647 w 102"/>
                <a:gd name="T5" fmla="*/ 2147483647 h 142"/>
                <a:gd name="T6" fmla="*/ 0 w 102"/>
                <a:gd name="T7" fmla="*/ 2147483647 h 142"/>
                <a:gd name="T8" fmla="*/ 0 w 102"/>
                <a:gd name="T9" fmla="*/ 2147483647 h 142"/>
                <a:gd name="T10" fmla="*/ 2147483647 w 102"/>
                <a:gd name="T11" fmla="*/ 2147483647 h 142"/>
                <a:gd name="T12" fmla="*/ 2147483647 w 102"/>
                <a:gd name="T13" fmla="*/ 0 h 142"/>
                <a:gd name="T14" fmla="*/ 2147483647 w 102"/>
                <a:gd name="T15" fmla="*/ 0 h 142"/>
                <a:gd name="T16" fmla="*/ 2147483647 w 102"/>
                <a:gd name="T17" fmla="*/ 2147483647 h 142"/>
                <a:gd name="T18" fmla="*/ 2147483647 w 102"/>
                <a:gd name="T19" fmla="*/ 2147483647 h 142"/>
                <a:gd name="T20" fmla="*/ 2147483647 w 102"/>
                <a:gd name="T21" fmla="*/ 2147483647 h 142"/>
                <a:gd name="T22" fmla="*/ 2147483647 w 102"/>
                <a:gd name="T23" fmla="*/ 2147483647 h 142"/>
                <a:gd name="T24" fmla="*/ 2147483647 w 102"/>
                <a:gd name="T25" fmla="*/ 2147483647 h 142"/>
                <a:gd name="T26" fmla="*/ 2147483647 w 102"/>
                <a:gd name="T27" fmla="*/ 2147483647 h 142"/>
                <a:gd name="T28" fmla="*/ 2147483647 w 102"/>
                <a:gd name="T29" fmla="*/ 2147483647 h 142"/>
                <a:gd name="T30" fmla="*/ 2147483647 w 102"/>
                <a:gd name="T31" fmla="*/ 2147483647 h 142"/>
                <a:gd name="T32" fmla="*/ 2147483647 w 102"/>
                <a:gd name="T33" fmla="*/ 2147483647 h 142"/>
                <a:gd name="T34" fmla="*/ 2147483647 w 102"/>
                <a:gd name="T35" fmla="*/ 2147483647 h 142"/>
                <a:gd name="T36" fmla="*/ 2147483647 w 102"/>
                <a:gd name="T37" fmla="*/ 2147483647 h 142"/>
                <a:gd name="T38" fmla="*/ 2147483647 w 102"/>
                <a:gd name="T39" fmla="*/ 2147483647 h 142"/>
                <a:gd name="T40" fmla="*/ 2147483647 w 102"/>
                <a:gd name="T41" fmla="*/ 2147483647 h 142"/>
                <a:gd name="T42" fmla="*/ 2147483647 w 102"/>
                <a:gd name="T43" fmla="*/ 2147483647 h 142"/>
                <a:gd name="T44" fmla="*/ 2147483647 w 102"/>
                <a:gd name="T45" fmla="*/ 2147483647 h 142"/>
                <a:gd name="T46" fmla="*/ 2147483647 w 102"/>
                <a:gd name="T47" fmla="*/ 2147483647 h 142"/>
                <a:gd name="T48" fmla="*/ 2147483647 w 102"/>
                <a:gd name="T49" fmla="*/ 2147483647 h 142"/>
                <a:gd name="T50" fmla="*/ 2147483647 w 102"/>
                <a:gd name="T51" fmla="*/ 2147483647 h 142"/>
                <a:gd name="T52" fmla="*/ 2147483647 w 102"/>
                <a:gd name="T53" fmla="*/ 2147483647 h 142"/>
                <a:gd name="T54" fmla="*/ 2147483647 w 102"/>
                <a:gd name="T55" fmla="*/ 2147483647 h 142"/>
                <a:gd name="T56" fmla="*/ 2147483647 w 102"/>
                <a:gd name="T57" fmla="*/ 2147483647 h 142"/>
                <a:gd name="T58" fmla="*/ 2147483647 w 102"/>
                <a:gd name="T59" fmla="*/ 2147483647 h 142"/>
                <a:gd name="T60" fmla="*/ 2147483647 w 102"/>
                <a:gd name="T61" fmla="*/ 2147483647 h 142"/>
                <a:gd name="T62" fmla="*/ 2147483647 w 102"/>
                <a:gd name="T63" fmla="*/ 2147483647 h 142"/>
                <a:gd name="T64" fmla="*/ 2147483647 w 102"/>
                <a:gd name="T65" fmla="*/ 2147483647 h 142"/>
                <a:gd name="T66" fmla="*/ 2147483647 w 102"/>
                <a:gd name="T67" fmla="*/ 2147483647 h 142"/>
                <a:gd name="T68" fmla="*/ 2147483647 w 102"/>
                <a:gd name="T69" fmla="*/ 2147483647 h 142"/>
                <a:gd name="T70" fmla="*/ 2147483647 w 102"/>
                <a:gd name="T71" fmla="*/ 2147483647 h 142"/>
                <a:gd name="T72" fmla="*/ 2147483647 w 102"/>
                <a:gd name="T73" fmla="*/ 2147483647 h 142"/>
                <a:gd name="T74" fmla="*/ 2147483647 w 102"/>
                <a:gd name="T75" fmla="*/ 2147483647 h 142"/>
                <a:gd name="T76" fmla="*/ 2147483647 w 102"/>
                <a:gd name="T77" fmla="*/ 2147483647 h 142"/>
                <a:gd name="T78" fmla="*/ 2147483647 w 102"/>
                <a:gd name="T79" fmla="*/ 2147483647 h 142"/>
                <a:gd name="T80" fmla="*/ 2147483647 w 102"/>
                <a:gd name="T81" fmla="*/ 2147483647 h 142"/>
                <a:gd name="T82" fmla="*/ 2147483647 w 102"/>
                <a:gd name="T83" fmla="*/ 2147483647 h 142"/>
                <a:gd name="T84" fmla="*/ 2147483647 w 102"/>
                <a:gd name="T85" fmla="*/ 2147483647 h 142"/>
                <a:gd name="T86" fmla="*/ 2147483647 w 102"/>
                <a:gd name="T87" fmla="*/ 2147483647 h 142"/>
                <a:gd name="T88" fmla="*/ 2147483647 w 102"/>
                <a:gd name="T89" fmla="*/ 2147483647 h 142"/>
                <a:gd name="T90" fmla="*/ 2147483647 w 102"/>
                <a:gd name="T91" fmla="*/ 2147483647 h 142"/>
                <a:gd name="T92" fmla="*/ 2147483647 w 102"/>
                <a:gd name="T93" fmla="*/ 2147483647 h 142"/>
                <a:gd name="T94" fmla="*/ 2147483647 w 102"/>
                <a:gd name="T95" fmla="*/ 2147483647 h 142"/>
                <a:gd name="T96" fmla="*/ 2147483647 w 102"/>
                <a:gd name="T97" fmla="*/ 2147483647 h 142"/>
                <a:gd name="T98" fmla="*/ 2147483647 w 102"/>
                <a:gd name="T99" fmla="*/ 2147483647 h 142"/>
                <a:gd name="T100" fmla="*/ 2147483647 w 102"/>
                <a:gd name="T101" fmla="*/ 2147483647 h 142"/>
                <a:gd name="T102" fmla="*/ 2147483647 w 102"/>
                <a:gd name="T103" fmla="*/ 2147483647 h 142"/>
                <a:gd name="T104" fmla="*/ 2147483647 w 102"/>
                <a:gd name="T105" fmla="*/ 2147483647 h 142"/>
                <a:gd name="T106" fmla="*/ 2147483647 w 102"/>
                <a:gd name="T107" fmla="*/ 2147483647 h 142"/>
                <a:gd name="T108" fmla="*/ 2147483647 w 102"/>
                <a:gd name="T109" fmla="*/ 2147483647 h 142"/>
                <a:gd name="T110" fmla="*/ 2147483647 w 102"/>
                <a:gd name="T111" fmla="*/ 2147483647 h 142"/>
                <a:gd name="T112" fmla="*/ 2147483647 w 102"/>
                <a:gd name="T113" fmla="*/ 2147483647 h 142"/>
                <a:gd name="T114" fmla="*/ 2147483647 w 102"/>
                <a:gd name="T115" fmla="*/ 2147483647 h 142"/>
                <a:gd name="T116" fmla="*/ 2147483647 w 102"/>
                <a:gd name="T117" fmla="*/ 2147483647 h 142"/>
                <a:gd name="T118" fmla="*/ 2147483647 w 102"/>
                <a:gd name="T119" fmla="*/ 2147483647 h 142"/>
                <a:gd name="T120" fmla="*/ 2147483647 w 102"/>
                <a:gd name="T121" fmla="*/ 2147483647 h 1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2"/>
                <a:gd name="T184" fmla="*/ 0 h 142"/>
                <a:gd name="T185" fmla="*/ 102 w 102"/>
                <a:gd name="T186" fmla="*/ 142 h 1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2" h="142">
                  <a:moveTo>
                    <a:pt x="94" y="142"/>
                  </a:moveTo>
                  <a:lnTo>
                    <a:pt x="6" y="142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94" y="0"/>
                  </a:lnTo>
                  <a:lnTo>
                    <a:pt x="100" y="2"/>
                  </a:lnTo>
                  <a:lnTo>
                    <a:pt x="102" y="8"/>
                  </a:lnTo>
                  <a:lnTo>
                    <a:pt x="102" y="134"/>
                  </a:lnTo>
                  <a:lnTo>
                    <a:pt x="100" y="140"/>
                  </a:lnTo>
                  <a:lnTo>
                    <a:pt x="94" y="142"/>
                  </a:lnTo>
                  <a:lnTo>
                    <a:pt x="86" y="74"/>
                  </a:lnTo>
                  <a:lnTo>
                    <a:pt x="88" y="72"/>
                  </a:lnTo>
                  <a:lnTo>
                    <a:pt x="90" y="70"/>
                  </a:lnTo>
                  <a:lnTo>
                    <a:pt x="88" y="66"/>
                  </a:lnTo>
                  <a:lnTo>
                    <a:pt x="86" y="66"/>
                  </a:lnTo>
                  <a:lnTo>
                    <a:pt x="18" y="66"/>
                  </a:lnTo>
                  <a:lnTo>
                    <a:pt x="14" y="66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8" y="74"/>
                  </a:lnTo>
                  <a:lnTo>
                    <a:pt x="86" y="74"/>
                  </a:lnTo>
                  <a:lnTo>
                    <a:pt x="94" y="142"/>
                  </a:lnTo>
                  <a:lnTo>
                    <a:pt x="86" y="48"/>
                  </a:lnTo>
                  <a:lnTo>
                    <a:pt x="88" y="46"/>
                  </a:lnTo>
                  <a:lnTo>
                    <a:pt x="90" y="44"/>
                  </a:lnTo>
                  <a:lnTo>
                    <a:pt x="88" y="40"/>
                  </a:lnTo>
                  <a:lnTo>
                    <a:pt x="86" y="40"/>
                  </a:lnTo>
                  <a:lnTo>
                    <a:pt x="18" y="40"/>
                  </a:lnTo>
                  <a:lnTo>
                    <a:pt x="14" y="40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8" y="48"/>
                  </a:lnTo>
                  <a:lnTo>
                    <a:pt x="86" y="48"/>
                  </a:lnTo>
                  <a:lnTo>
                    <a:pt x="94" y="142"/>
                  </a:lnTo>
                  <a:lnTo>
                    <a:pt x="86" y="100"/>
                  </a:lnTo>
                  <a:lnTo>
                    <a:pt x="18" y="100"/>
                  </a:lnTo>
                  <a:lnTo>
                    <a:pt x="14" y="100"/>
                  </a:lnTo>
                  <a:lnTo>
                    <a:pt x="14" y="96"/>
                  </a:lnTo>
                  <a:lnTo>
                    <a:pt x="14" y="94"/>
                  </a:lnTo>
                  <a:lnTo>
                    <a:pt x="18" y="92"/>
                  </a:lnTo>
                  <a:lnTo>
                    <a:pt x="86" y="92"/>
                  </a:lnTo>
                  <a:lnTo>
                    <a:pt x="88" y="94"/>
                  </a:lnTo>
                  <a:lnTo>
                    <a:pt x="90" y="96"/>
                  </a:lnTo>
                  <a:lnTo>
                    <a:pt x="88" y="100"/>
                  </a:lnTo>
                  <a:lnTo>
                    <a:pt x="86" y="100"/>
                  </a:lnTo>
                  <a:lnTo>
                    <a:pt x="94" y="142"/>
                  </a:lnTo>
                  <a:lnTo>
                    <a:pt x="86" y="128"/>
                  </a:lnTo>
                  <a:lnTo>
                    <a:pt x="18" y="128"/>
                  </a:lnTo>
                  <a:lnTo>
                    <a:pt x="14" y="126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8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90" y="124"/>
                  </a:lnTo>
                  <a:lnTo>
                    <a:pt x="88" y="126"/>
                  </a:lnTo>
                  <a:lnTo>
                    <a:pt x="86" y="128"/>
                  </a:lnTo>
                  <a:lnTo>
                    <a:pt x="94" y="1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2806"/>
              <a:endParaRPr lang="en-US" sz="1467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830513" y="1652588"/>
              <a:ext cx="419100" cy="346075"/>
            </a:xfrm>
            <a:custGeom>
              <a:avLst/>
              <a:gdLst>
                <a:gd name="T0" fmla="*/ 2147483647 w 264"/>
                <a:gd name="T1" fmla="*/ 2147483647 h 218"/>
                <a:gd name="T2" fmla="*/ 2147483647 w 264"/>
                <a:gd name="T3" fmla="*/ 2147483647 h 218"/>
                <a:gd name="T4" fmla="*/ 2147483647 w 264"/>
                <a:gd name="T5" fmla="*/ 2147483647 h 218"/>
                <a:gd name="T6" fmla="*/ 2147483647 w 264"/>
                <a:gd name="T7" fmla="*/ 2147483647 h 218"/>
                <a:gd name="T8" fmla="*/ 2147483647 w 264"/>
                <a:gd name="T9" fmla="*/ 2147483647 h 218"/>
                <a:gd name="T10" fmla="*/ 2147483647 w 264"/>
                <a:gd name="T11" fmla="*/ 2147483647 h 218"/>
                <a:gd name="T12" fmla="*/ 2147483647 w 264"/>
                <a:gd name="T13" fmla="*/ 2147483647 h 218"/>
                <a:gd name="T14" fmla="*/ 2147483647 w 264"/>
                <a:gd name="T15" fmla="*/ 2147483647 h 218"/>
                <a:gd name="T16" fmla="*/ 2147483647 w 264"/>
                <a:gd name="T17" fmla="*/ 2147483647 h 218"/>
                <a:gd name="T18" fmla="*/ 2147483647 w 264"/>
                <a:gd name="T19" fmla="*/ 2147483647 h 218"/>
                <a:gd name="T20" fmla="*/ 2147483647 w 264"/>
                <a:gd name="T21" fmla="*/ 2147483647 h 218"/>
                <a:gd name="T22" fmla="*/ 2147483647 w 264"/>
                <a:gd name="T23" fmla="*/ 2147483647 h 218"/>
                <a:gd name="T24" fmla="*/ 2147483647 w 264"/>
                <a:gd name="T25" fmla="*/ 2147483647 h 218"/>
                <a:gd name="T26" fmla="*/ 2147483647 w 264"/>
                <a:gd name="T27" fmla="*/ 2147483647 h 218"/>
                <a:gd name="T28" fmla="*/ 2147483647 w 264"/>
                <a:gd name="T29" fmla="*/ 2147483647 h 218"/>
                <a:gd name="T30" fmla="*/ 2147483647 w 264"/>
                <a:gd name="T31" fmla="*/ 2147483647 h 218"/>
                <a:gd name="T32" fmla="*/ 2147483647 w 264"/>
                <a:gd name="T33" fmla="*/ 2147483647 h 218"/>
                <a:gd name="T34" fmla="*/ 2147483647 w 264"/>
                <a:gd name="T35" fmla="*/ 2147483647 h 218"/>
                <a:gd name="T36" fmla="*/ 2147483647 w 264"/>
                <a:gd name="T37" fmla="*/ 2147483647 h 218"/>
                <a:gd name="T38" fmla="*/ 2147483647 w 264"/>
                <a:gd name="T39" fmla="*/ 2147483647 h 218"/>
                <a:gd name="T40" fmla="*/ 2147483647 w 264"/>
                <a:gd name="T41" fmla="*/ 2147483647 h 218"/>
                <a:gd name="T42" fmla="*/ 2147483647 w 264"/>
                <a:gd name="T43" fmla="*/ 2147483647 h 218"/>
                <a:gd name="T44" fmla="*/ 2147483647 w 264"/>
                <a:gd name="T45" fmla="*/ 2147483647 h 218"/>
                <a:gd name="T46" fmla="*/ 2147483647 w 264"/>
                <a:gd name="T47" fmla="*/ 2147483647 h 218"/>
                <a:gd name="T48" fmla="*/ 2147483647 w 264"/>
                <a:gd name="T49" fmla="*/ 2147483647 h 218"/>
                <a:gd name="T50" fmla="*/ 2147483647 w 264"/>
                <a:gd name="T51" fmla="*/ 2147483647 h 218"/>
                <a:gd name="T52" fmla="*/ 2147483647 w 264"/>
                <a:gd name="T53" fmla="*/ 2147483647 h 218"/>
                <a:gd name="T54" fmla="*/ 2147483647 w 264"/>
                <a:gd name="T55" fmla="*/ 2147483647 h 218"/>
                <a:gd name="T56" fmla="*/ 2147483647 w 264"/>
                <a:gd name="T57" fmla="*/ 2147483647 h 218"/>
                <a:gd name="T58" fmla="*/ 2147483647 w 264"/>
                <a:gd name="T59" fmla="*/ 2147483647 h 218"/>
                <a:gd name="T60" fmla="*/ 2147483647 w 264"/>
                <a:gd name="T61" fmla="*/ 2147483647 h 218"/>
                <a:gd name="T62" fmla="*/ 2147483647 w 264"/>
                <a:gd name="T63" fmla="*/ 2147483647 h 218"/>
                <a:gd name="T64" fmla="*/ 2147483647 w 264"/>
                <a:gd name="T65" fmla="*/ 2147483647 h 218"/>
                <a:gd name="T66" fmla="*/ 2147483647 w 264"/>
                <a:gd name="T67" fmla="*/ 2147483647 h 218"/>
                <a:gd name="T68" fmla="*/ 0 w 264"/>
                <a:gd name="T69" fmla="*/ 2147483647 h 218"/>
                <a:gd name="T70" fmla="*/ 2147483647 w 264"/>
                <a:gd name="T71" fmla="*/ 2147483647 h 218"/>
                <a:gd name="T72" fmla="*/ 2147483647 w 264"/>
                <a:gd name="T73" fmla="*/ 0 h 218"/>
                <a:gd name="T74" fmla="*/ 2147483647 w 264"/>
                <a:gd name="T75" fmla="*/ 2147483647 h 218"/>
                <a:gd name="T76" fmla="*/ 2147483647 w 264"/>
                <a:gd name="T77" fmla="*/ 2147483647 h 218"/>
                <a:gd name="T78" fmla="*/ 2147483647 w 264"/>
                <a:gd name="T79" fmla="*/ 2147483647 h 218"/>
                <a:gd name="T80" fmla="*/ 2147483647 w 264"/>
                <a:gd name="T81" fmla="*/ 2147483647 h 2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64"/>
                <a:gd name="T124" fmla="*/ 0 h 218"/>
                <a:gd name="T125" fmla="*/ 264 w 264"/>
                <a:gd name="T126" fmla="*/ 218 h 21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64" h="218">
                  <a:moveTo>
                    <a:pt x="238" y="116"/>
                  </a:moveTo>
                  <a:lnTo>
                    <a:pt x="172" y="108"/>
                  </a:lnTo>
                  <a:lnTo>
                    <a:pt x="198" y="168"/>
                  </a:lnTo>
                  <a:lnTo>
                    <a:pt x="206" y="144"/>
                  </a:lnTo>
                  <a:lnTo>
                    <a:pt x="254" y="180"/>
                  </a:lnTo>
                  <a:lnTo>
                    <a:pt x="256" y="180"/>
                  </a:lnTo>
                  <a:lnTo>
                    <a:pt x="260" y="178"/>
                  </a:lnTo>
                  <a:lnTo>
                    <a:pt x="262" y="176"/>
                  </a:lnTo>
                  <a:lnTo>
                    <a:pt x="262" y="174"/>
                  </a:lnTo>
                  <a:lnTo>
                    <a:pt x="264" y="172"/>
                  </a:lnTo>
                  <a:lnTo>
                    <a:pt x="262" y="168"/>
                  </a:lnTo>
                  <a:lnTo>
                    <a:pt x="216" y="134"/>
                  </a:lnTo>
                  <a:lnTo>
                    <a:pt x="238" y="116"/>
                  </a:lnTo>
                  <a:lnTo>
                    <a:pt x="156" y="14"/>
                  </a:lnTo>
                  <a:lnTo>
                    <a:pt x="176" y="14"/>
                  </a:lnTo>
                  <a:lnTo>
                    <a:pt x="176" y="16"/>
                  </a:lnTo>
                  <a:lnTo>
                    <a:pt x="156" y="16"/>
                  </a:lnTo>
                  <a:lnTo>
                    <a:pt x="156" y="14"/>
                  </a:lnTo>
                  <a:lnTo>
                    <a:pt x="238" y="116"/>
                  </a:lnTo>
                  <a:lnTo>
                    <a:pt x="156" y="18"/>
                  </a:lnTo>
                  <a:lnTo>
                    <a:pt x="176" y="18"/>
                  </a:lnTo>
                  <a:lnTo>
                    <a:pt x="176" y="32"/>
                  </a:lnTo>
                  <a:lnTo>
                    <a:pt x="156" y="32"/>
                  </a:lnTo>
                  <a:lnTo>
                    <a:pt x="156" y="18"/>
                  </a:lnTo>
                  <a:lnTo>
                    <a:pt x="238" y="116"/>
                  </a:lnTo>
                  <a:lnTo>
                    <a:pt x="142" y="30"/>
                  </a:lnTo>
                  <a:lnTo>
                    <a:pt x="118" y="30"/>
                  </a:lnTo>
                  <a:lnTo>
                    <a:pt x="118" y="28"/>
                  </a:lnTo>
                  <a:lnTo>
                    <a:pt x="142" y="28"/>
                  </a:lnTo>
                  <a:lnTo>
                    <a:pt x="142" y="30"/>
                  </a:lnTo>
                  <a:lnTo>
                    <a:pt x="238" y="116"/>
                  </a:lnTo>
                  <a:lnTo>
                    <a:pt x="192" y="30"/>
                  </a:lnTo>
                  <a:lnTo>
                    <a:pt x="198" y="22"/>
                  </a:lnTo>
                  <a:lnTo>
                    <a:pt x="192" y="16"/>
                  </a:lnTo>
                  <a:lnTo>
                    <a:pt x="198" y="16"/>
                  </a:lnTo>
                  <a:lnTo>
                    <a:pt x="200" y="20"/>
                  </a:lnTo>
                  <a:lnTo>
                    <a:pt x="202" y="16"/>
                  </a:lnTo>
                  <a:lnTo>
                    <a:pt x="206" y="16"/>
                  </a:lnTo>
                  <a:lnTo>
                    <a:pt x="202" y="22"/>
                  </a:lnTo>
                  <a:lnTo>
                    <a:pt x="208" y="30"/>
                  </a:lnTo>
                  <a:lnTo>
                    <a:pt x="202" y="30"/>
                  </a:lnTo>
                  <a:lnTo>
                    <a:pt x="200" y="26"/>
                  </a:lnTo>
                  <a:lnTo>
                    <a:pt x="196" y="30"/>
                  </a:lnTo>
                  <a:lnTo>
                    <a:pt x="192" y="30"/>
                  </a:lnTo>
                  <a:lnTo>
                    <a:pt x="238" y="116"/>
                  </a:lnTo>
                  <a:lnTo>
                    <a:pt x="216" y="40"/>
                  </a:lnTo>
                  <a:lnTo>
                    <a:pt x="8" y="40"/>
                  </a:lnTo>
                  <a:lnTo>
                    <a:pt x="8" y="196"/>
                  </a:lnTo>
                  <a:lnTo>
                    <a:pt x="10" y="202"/>
                  </a:lnTo>
                  <a:lnTo>
                    <a:pt x="12" y="206"/>
                  </a:lnTo>
                  <a:lnTo>
                    <a:pt x="18" y="210"/>
                  </a:lnTo>
                  <a:lnTo>
                    <a:pt x="24" y="210"/>
                  </a:lnTo>
                  <a:lnTo>
                    <a:pt x="202" y="210"/>
                  </a:lnTo>
                  <a:lnTo>
                    <a:pt x="208" y="210"/>
                  </a:lnTo>
                  <a:lnTo>
                    <a:pt x="212" y="206"/>
                  </a:lnTo>
                  <a:lnTo>
                    <a:pt x="216" y="202"/>
                  </a:lnTo>
                  <a:lnTo>
                    <a:pt x="216" y="196"/>
                  </a:lnTo>
                  <a:lnTo>
                    <a:pt x="216" y="162"/>
                  </a:lnTo>
                  <a:lnTo>
                    <a:pt x="224" y="168"/>
                  </a:lnTo>
                  <a:lnTo>
                    <a:pt x="224" y="196"/>
                  </a:lnTo>
                  <a:lnTo>
                    <a:pt x="222" y="204"/>
                  </a:lnTo>
                  <a:lnTo>
                    <a:pt x="218" y="212"/>
                  </a:lnTo>
                  <a:lnTo>
                    <a:pt x="210" y="216"/>
                  </a:lnTo>
                  <a:lnTo>
                    <a:pt x="202" y="218"/>
                  </a:lnTo>
                  <a:lnTo>
                    <a:pt x="24" y="218"/>
                  </a:lnTo>
                  <a:lnTo>
                    <a:pt x="14" y="216"/>
                  </a:lnTo>
                  <a:lnTo>
                    <a:pt x="8" y="212"/>
                  </a:lnTo>
                  <a:lnTo>
                    <a:pt x="2" y="204"/>
                  </a:lnTo>
                  <a:lnTo>
                    <a:pt x="0" y="196"/>
                  </a:lnTo>
                  <a:lnTo>
                    <a:pt x="0" y="24"/>
                  </a:lnTo>
                  <a:lnTo>
                    <a:pt x="2" y="14"/>
                  </a:lnTo>
                  <a:lnTo>
                    <a:pt x="8" y="8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02" y="0"/>
                  </a:lnTo>
                  <a:lnTo>
                    <a:pt x="210" y="2"/>
                  </a:lnTo>
                  <a:lnTo>
                    <a:pt x="218" y="8"/>
                  </a:lnTo>
                  <a:lnTo>
                    <a:pt x="222" y="14"/>
                  </a:lnTo>
                  <a:lnTo>
                    <a:pt x="224" y="24"/>
                  </a:lnTo>
                  <a:lnTo>
                    <a:pt x="224" y="108"/>
                  </a:lnTo>
                  <a:lnTo>
                    <a:pt x="216" y="106"/>
                  </a:lnTo>
                  <a:lnTo>
                    <a:pt x="216" y="40"/>
                  </a:lnTo>
                  <a:lnTo>
                    <a:pt x="238" y="1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2806"/>
              <a:endParaRPr lang="en-US" sz="1467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78" name="Group 20"/>
          <p:cNvGrpSpPr/>
          <p:nvPr/>
        </p:nvGrpSpPr>
        <p:grpSpPr>
          <a:xfrm>
            <a:off x="4751232" y="2771983"/>
            <a:ext cx="442016" cy="497587"/>
            <a:chOff x="6563042" y="1919069"/>
            <a:chExt cx="1134038" cy="1136551"/>
          </a:xfrm>
        </p:grpSpPr>
        <p:grpSp>
          <p:nvGrpSpPr>
            <p:cNvPr id="79" name="Group 21"/>
            <p:cNvGrpSpPr/>
            <p:nvPr/>
          </p:nvGrpSpPr>
          <p:grpSpPr>
            <a:xfrm>
              <a:off x="6851824" y="1919069"/>
              <a:ext cx="845256" cy="916435"/>
              <a:chOff x="7000705" y="1812217"/>
              <a:chExt cx="914400" cy="991402"/>
            </a:xfrm>
          </p:grpSpPr>
          <p:sp>
            <p:nvSpPr>
              <p:cNvPr id="91" name="Oval 33"/>
              <p:cNvSpPr/>
              <p:nvPr/>
            </p:nvSpPr>
            <p:spPr>
              <a:xfrm>
                <a:off x="7192225" y="2251319"/>
                <a:ext cx="155418" cy="14783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6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Trapezoid 34"/>
              <p:cNvSpPr/>
              <p:nvPr/>
            </p:nvSpPr>
            <p:spPr>
              <a:xfrm>
                <a:off x="7193281" y="2374325"/>
                <a:ext cx="154362" cy="258385"/>
              </a:xfrm>
              <a:prstGeom prst="trapezoid">
                <a:avLst>
                  <a:gd name="adj" fmla="val 16772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6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Rectangle 35"/>
              <p:cNvSpPr/>
              <p:nvPr/>
            </p:nvSpPr>
            <p:spPr>
              <a:xfrm rot="900000">
                <a:off x="7000705" y="2157056"/>
                <a:ext cx="914400" cy="64656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6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4" name="Straight Connector 36"/>
              <p:cNvCxnSpPr/>
              <p:nvPr/>
            </p:nvCxnSpPr>
            <p:spPr>
              <a:xfrm>
                <a:off x="7147560" y="2514600"/>
                <a:ext cx="547052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37"/>
              <p:cNvSpPr/>
              <p:nvPr/>
            </p:nvSpPr>
            <p:spPr>
              <a:xfrm>
                <a:off x="7121576" y="2341282"/>
                <a:ext cx="310345" cy="31034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6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6" name="Straight Connector 38"/>
              <p:cNvCxnSpPr/>
              <p:nvPr/>
            </p:nvCxnSpPr>
            <p:spPr>
              <a:xfrm flipV="1">
                <a:off x="7574280" y="2538095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39"/>
              <p:cNvCxnSpPr/>
              <p:nvPr/>
            </p:nvCxnSpPr>
            <p:spPr>
              <a:xfrm flipV="1">
                <a:off x="7685404" y="2569210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40"/>
              <p:cNvCxnSpPr/>
              <p:nvPr/>
            </p:nvCxnSpPr>
            <p:spPr>
              <a:xfrm flipV="1">
                <a:off x="7457905" y="2505075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41"/>
              <p:cNvCxnSpPr/>
              <p:nvPr/>
            </p:nvCxnSpPr>
            <p:spPr>
              <a:xfrm flipV="1">
                <a:off x="7344309" y="2472627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42"/>
              <p:cNvCxnSpPr/>
              <p:nvPr/>
            </p:nvCxnSpPr>
            <p:spPr>
              <a:xfrm flipH="1">
                <a:off x="7147560" y="2209800"/>
                <a:ext cx="89852" cy="30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Rectangle 43"/>
              <p:cNvSpPr/>
              <p:nvPr/>
            </p:nvSpPr>
            <p:spPr>
              <a:xfrm rot="900000">
                <a:off x="7387126" y="2674459"/>
                <a:ext cx="228600" cy="11315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6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2" name="Straight Connector 44"/>
              <p:cNvCxnSpPr/>
              <p:nvPr/>
            </p:nvCxnSpPr>
            <p:spPr>
              <a:xfrm>
                <a:off x="7296845" y="2209800"/>
                <a:ext cx="566995" cy="16452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45"/>
              <p:cNvSpPr/>
              <p:nvPr/>
            </p:nvSpPr>
            <p:spPr>
              <a:xfrm rot="20700000">
                <a:off x="7451777" y="1812217"/>
                <a:ext cx="334954" cy="626744"/>
              </a:xfrm>
              <a:custGeom>
                <a:avLst/>
                <a:gdLst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1137 h 968847"/>
                  <a:gd name="connsiteX1" fmla="*/ 0 w 472440"/>
                  <a:gd name="connsiteY1" fmla="*/ 925032 h 968847"/>
                  <a:gd name="connsiteX2" fmla="*/ 205740 w 472440"/>
                  <a:gd name="connsiteY2" fmla="*/ 376392 h 968847"/>
                  <a:gd name="connsiteX3" fmla="*/ 472440 w 472440"/>
                  <a:gd name="connsiteY3" fmla="*/ 968847 h 968847"/>
                  <a:gd name="connsiteX4" fmla="*/ 228600 w 472440"/>
                  <a:gd name="connsiteY4" fmla="*/ 252567 h 968847"/>
                  <a:gd name="connsiteX5" fmla="*/ 360045 w 472440"/>
                  <a:gd name="connsiteY5" fmla="*/ 126837 h 968847"/>
                  <a:gd name="connsiteX6" fmla="*/ 209550 w 472440"/>
                  <a:gd name="connsiteY6" fmla="*/ 1107 h 968847"/>
                  <a:gd name="connsiteX7" fmla="*/ 49530 w 472440"/>
                  <a:gd name="connsiteY7" fmla="*/ 103977 h 968847"/>
                  <a:gd name="connsiteX8" fmla="*/ 142875 w 472440"/>
                  <a:gd name="connsiteY8" fmla="*/ 241137 h 968847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205740 w 472440"/>
                  <a:gd name="connsiteY2" fmla="*/ 377091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205740 w 472440"/>
                  <a:gd name="connsiteY2" fmla="*/ 377091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205740 w 472440"/>
                  <a:gd name="connsiteY2" fmla="*/ 377091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4480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3850 w 472440"/>
                  <a:gd name="connsiteY4" fmla="*/ 539017 h 969546"/>
                  <a:gd name="connsiteX5" fmla="*/ 228600 w 472440"/>
                  <a:gd name="connsiteY5" fmla="*/ 253266 h 969546"/>
                  <a:gd name="connsiteX6" fmla="*/ 344805 w 472440"/>
                  <a:gd name="connsiteY6" fmla="*/ 127536 h 969546"/>
                  <a:gd name="connsiteX7" fmla="*/ 209550 w 472440"/>
                  <a:gd name="connsiteY7" fmla="*/ 1806 h 969546"/>
                  <a:gd name="connsiteX8" fmla="*/ 49530 w 472440"/>
                  <a:gd name="connsiteY8" fmla="*/ 104676 h 969546"/>
                  <a:gd name="connsiteX9" fmla="*/ 142875 w 472440"/>
                  <a:gd name="connsiteY9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3375 w 472440"/>
                  <a:gd name="connsiteY4" fmla="*/ 573307 h 969546"/>
                  <a:gd name="connsiteX5" fmla="*/ 323850 w 472440"/>
                  <a:gd name="connsiteY5" fmla="*/ 539017 h 969546"/>
                  <a:gd name="connsiteX6" fmla="*/ 228600 w 472440"/>
                  <a:gd name="connsiteY6" fmla="*/ 253266 h 969546"/>
                  <a:gd name="connsiteX7" fmla="*/ 344805 w 472440"/>
                  <a:gd name="connsiteY7" fmla="*/ 127536 h 969546"/>
                  <a:gd name="connsiteX8" fmla="*/ 209550 w 472440"/>
                  <a:gd name="connsiteY8" fmla="*/ 1806 h 969546"/>
                  <a:gd name="connsiteX9" fmla="*/ 49530 w 472440"/>
                  <a:gd name="connsiteY9" fmla="*/ 104676 h 969546"/>
                  <a:gd name="connsiteX10" fmla="*/ 142875 w 472440"/>
                  <a:gd name="connsiteY10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3375 w 472440"/>
                  <a:gd name="connsiteY4" fmla="*/ 573307 h 969546"/>
                  <a:gd name="connsiteX5" fmla="*/ 323850 w 472440"/>
                  <a:gd name="connsiteY5" fmla="*/ 539017 h 969546"/>
                  <a:gd name="connsiteX6" fmla="*/ 312420 w 472440"/>
                  <a:gd name="connsiteY6" fmla="*/ 502822 h 969546"/>
                  <a:gd name="connsiteX7" fmla="*/ 228600 w 472440"/>
                  <a:gd name="connsiteY7" fmla="*/ 253266 h 969546"/>
                  <a:gd name="connsiteX8" fmla="*/ 344805 w 472440"/>
                  <a:gd name="connsiteY8" fmla="*/ 127536 h 969546"/>
                  <a:gd name="connsiteX9" fmla="*/ 209550 w 472440"/>
                  <a:gd name="connsiteY9" fmla="*/ 1806 h 969546"/>
                  <a:gd name="connsiteX10" fmla="*/ 49530 w 472440"/>
                  <a:gd name="connsiteY10" fmla="*/ 104676 h 969546"/>
                  <a:gd name="connsiteX11" fmla="*/ 142875 w 472440"/>
                  <a:gd name="connsiteY11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9090 w 472440"/>
                  <a:gd name="connsiteY4" fmla="*/ 594262 h 969546"/>
                  <a:gd name="connsiteX5" fmla="*/ 333375 w 472440"/>
                  <a:gd name="connsiteY5" fmla="*/ 573307 h 969546"/>
                  <a:gd name="connsiteX6" fmla="*/ 323850 w 472440"/>
                  <a:gd name="connsiteY6" fmla="*/ 53901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9090 w 472440"/>
                  <a:gd name="connsiteY4" fmla="*/ 594262 h 969546"/>
                  <a:gd name="connsiteX5" fmla="*/ 468630 w 472440"/>
                  <a:gd name="connsiteY5" fmla="*/ 548542 h 969546"/>
                  <a:gd name="connsiteX6" fmla="*/ 323850 w 472440"/>
                  <a:gd name="connsiteY6" fmla="*/ 53901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9090 w 472440"/>
                  <a:gd name="connsiteY4" fmla="*/ 594262 h 969546"/>
                  <a:gd name="connsiteX5" fmla="*/ 468630 w 472440"/>
                  <a:gd name="connsiteY5" fmla="*/ 548542 h 969546"/>
                  <a:gd name="connsiteX6" fmla="*/ 470535 w 472440"/>
                  <a:gd name="connsiteY6" fmla="*/ 51615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9565 w 472440"/>
                  <a:gd name="connsiteY4" fmla="*/ 542827 h 969546"/>
                  <a:gd name="connsiteX5" fmla="*/ 468630 w 472440"/>
                  <a:gd name="connsiteY5" fmla="*/ 548542 h 969546"/>
                  <a:gd name="connsiteX6" fmla="*/ 470535 w 472440"/>
                  <a:gd name="connsiteY6" fmla="*/ 51615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9565 w 472440"/>
                  <a:gd name="connsiteY4" fmla="*/ 542827 h 969546"/>
                  <a:gd name="connsiteX5" fmla="*/ 468630 w 472440"/>
                  <a:gd name="connsiteY5" fmla="*/ 548542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9565 w 472440"/>
                  <a:gd name="connsiteY4" fmla="*/ 542827 h 969546"/>
                  <a:gd name="connsiteX5" fmla="*/ 457200 w 472440"/>
                  <a:gd name="connsiteY5" fmla="*/ 539017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1945 w 472440"/>
                  <a:gd name="connsiteY4" fmla="*/ 533302 h 969546"/>
                  <a:gd name="connsiteX5" fmla="*/ 457200 w 472440"/>
                  <a:gd name="connsiteY5" fmla="*/ 539017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1470 w 472440"/>
                  <a:gd name="connsiteY4" fmla="*/ 537112 h 969546"/>
                  <a:gd name="connsiteX5" fmla="*/ 457200 w 472440"/>
                  <a:gd name="connsiteY5" fmla="*/ 539017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1470 w 472440"/>
                  <a:gd name="connsiteY4" fmla="*/ 537112 h 969546"/>
                  <a:gd name="connsiteX5" fmla="*/ 457200 w 472440"/>
                  <a:gd name="connsiteY5" fmla="*/ 533302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1470 w 472440"/>
                  <a:gd name="connsiteY4" fmla="*/ 537112 h 969546"/>
                  <a:gd name="connsiteX5" fmla="*/ 457200 w 472440"/>
                  <a:gd name="connsiteY5" fmla="*/ 533302 h 969546"/>
                  <a:gd name="connsiteX6" fmla="*/ 451485 w 472440"/>
                  <a:gd name="connsiteY6" fmla="*/ 50472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81915 w 472440"/>
                  <a:gd name="connsiteY1" fmla="*/ 537112 h 969546"/>
                  <a:gd name="connsiteX2" fmla="*/ 0 w 472440"/>
                  <a:gd name="connsiteY2" fmla="*/ 925731 h 969546"/>
                  <a:gd name="connsiteX3" fmla="*/ 198120 w 472440"/>
                  <a:gd name="connsiteY3" fmla="*/ 375186 h 969546"/>
                  <a:gd name="connsiteX4" fmla="*/ 472440 w 472440"/>
                  <a:gd name="connsiteY4" fmla="*/ 969546 h 969546"/>
                  <a:gd name="connsiteX5" fmla="*/ 331470 w 472440"/>
                  <a:gd name="connsiteY5" fmla="*/ 537112 h 969546"/>
                  <a:gd name="connsiteX6" fmla="*/ 457200 w 472440"/>
                  <a:gd name="connsiteY6" fmla="*/ 533302 h 969546"/>
                  <a:gd name="connsiteX7" fmla="*/ 451485 w 472440"/>
                  <a:gd name="connsiteY7" fmla="*/ 504727 h 969546"/>
                  <a:gd name="connsiteX8" fmla="*/ 312420 w 472440"/>
                  <a:gd name="connsiteY8" fmla="*/ 502822 h 969546"/>
                  <a:gd name="connsiteX9" fmla="*/ 228600 w 472440"/>
                  <a:gd name="connsiteY9" fmla="*/ 253266 h 969546"/>
                  <a:gd name="connsiteX10" fmla="*/ 344805 w 472440"/>
                  <a:gd name="connsiteY10" fmla="*/ 127536 h 969546"/>
                  <a:gd name="connsiteX11" fmla="*/ 209550 w 472440"/>
                  <a:gd name="connsiteY11" fmla="*/ 1806 h 969546"/>
                  <a:gd name="connsiteX12" fmla="*/ 49530 w 472440"/>
                  <a:gd name="connsiteY12" fmla="*/ 104676 h 969546"/>
                  <a:gd name="connsiteX13" fmla="*/ 142875 w 472440"/>
                  <a:gd name="connsiteY13" fmla="*/ 241836 h 969546"/>
                  <a:gd name="connsiteX0" fmla="*/ 142875 w 472440"/>
                  <a:gd name="connsiteY0" fmla="*/ 241836 h 969546"/>
                  <a:gd name="connsiteX1" fmla="*/ 83820 w 472440"/>
                  <a:gd name="connsiteY1" fmla="*/ 512347 h 969546"/>
                  <a:gd name="connsiteX2" fmla="*/ 81915 w 472440"/>
                  <a:gd name="connsiteY2" fmla="*/ 537112 h 969546"/>
                  <a:gd name="connsiteX3" fmla="*/ 0 w 472440"/>
                  <a:gd name="connsiteY3" fmla="*/ 925731 h 969546"/>
                  <a:gd name="connsiteX4" fmla="*/ 198120 w 472440"/>
                  <a:gd name="connsiteY4" fmla="*/ 375186 h 969546"/>
                  <a:gd name="connsiteX5" fmla="*/ 472440 w 472440"/>
                  <a:gd name="connsiteY5" fmla="*/ 969546 h 969546"/>
                  <a:gd name="connsiteX6" fmla="*/ 331470 w 472440"/>
                  <a:gd name="connsiteY6" fmla="*/ 537112 h 969546"/>
                  <a:gd name="connsiteX7" fmla="*/ 457200 w 472440"/>
                  <a:gd name="connsiteY7" fmla="*/ 533302 h 969546"/>
                  <a:gd name="connsiteX8" fmla="*/ 451485 w 472440"/>
                  <a:gd name="connsiteY8" fmla="*/ 504727 h 969546"/>
                  <a:gd name="connsiteX9" fmla="*/ 312420 w 472440"/>
                  <a:gd name="connsiteY9" fmla="*/ 502822 h 969546"/>
                  <a:gd name="connsiteX10" fmla="*/ 228600 w 472440"/>
                  <a:gd name="connsiteY10" fmla="*/ 253266 h 969546"/>
                  <a:gd name="connsiteX11" fmla="*/ 344805 w 472440"/>
                  <a:gd name="connsiteY11" fmla="*/ 127536 h 969546"/>
                  <a:gd name="connsiteX12" fmla="*/ 209550 w 472440"/>
                  <a:gd name="connsiteY12" fmla="*/ 1806 h 969546"/>
                  <a:gd name="connsiteX13" fmla="*/ 49530 w 472440"/>
                  <a:gd name="connsiteY13" fmla="*/ 104676 h 969546"/>
                  <a:gd name="connsiteX14" fmla="*/ 142875 w 472440"/>
                  <a:gd name="connsiteY14" fmla="*/ 241836 h 969546"/>
                  <a:gd name="connsiteX0" fmla="*/ 142875 w 472440"/>
                  <a:gd name="connsiteY0" fmla="*/ 241836 h 969546"/>
                  <a:gd name="connsiteX1" fmla="*/ 85725 w 472440"/>
                  <a:gd name="connsiteY1" fmla="*/ 495202 h 969546"/>
                  <a:gd name="connsiteX2" fmla="*/ 83820 w 472440"/>
                  <a:gd name="connsiteY2" fmla="*/ 512347 h 969546"/>
                  <a:gd name="connsiteX3" fmla="*/ 81915 w 472440"/>
                  <a:gd name="connsiteY3" fmla="*/ 537112 h 969546"/>
                  <a:gd name="connsiteX4" fmla="*/ 0 w 472440"/>
                  <a:gd name="connsiteY4" fmla="*/ 925731 h 969546"/>
                  <a:gd name="connsiteX5" fmla="*/ 198120 w 472440"/>
                  <a:gd name="connsiteY5" fmla="*/ 375186 h 969546"/>
                  <a:gd name="connsiteX6" fmla="*/ 472440 w 472440"/>
                  <a:gd name="connsiteY6" fmla="*/ 969546 h 969546"/>
                  <a:gd name="connsiteX7" fmla="*/ 331470 w 472440"/>
                  <a:gd name="connsiteY7" fmla="*/ 537112 h 969546"/>
                  <a:gd name="connsiteX8" fmla="*/ 457200 w 472440"/>
                  <a:gd name="connsiteY8" fmla="*/ 533302 h 969546"/>
                  <a:gd name="connsiteX9" fmla="*/ 451485 w 472440"/>
                  <a:gd name="connsiteY9" fmla="*/ 504727 h 969546"/>
                  <a:gd name="connsiteX10" fmla="*/ 312420 w 472440"/>
                  <a:gd name="connsiteY10" fmla="*/ 502822 h 969546"/>
                  <a:gd name="connsiteX11" fmla="*/ 228600 w 472440"/>
                  <a:gd name="connsiteY11" fmla="*/ 253266 h 969546"/>
                  <a:gd name="connsiteX12" fmla="*/ 344805 w 472440"/>
                  <a:gd name="connsiteY12" fmla="*/ 127536 h 969546"/>
                  <a:gd name="connsiteX13" fmla="*/ 209550 w 472440"/>
                  <a:gd name="connsiteY13" fmla="*/ 1806 h 969546"/>
                  <a:gd name="connsiteX14" fmla="*/ 49530 w 472440"/>
                  <a:gd name="connsiteY14" fmla="*/ 104676 h 969546"/>
                  <a:gd name="connsiteX15" fmla="*/ 142875 w 472440"/>
                  <a:gd name="connsiteY15" fmla="*/ 241836 h 969546"/>
                  <a:gd name="connsiteX0" fmla="*/ 142875 w 472440"/>
                  <a:gd name="connsiteY0" fmla="*/ 241836 h 969546"/>
                  <a:gd name="connsiteX1" fmla="*/ 91440 w 472440"/>
                  <a:gd name="connsiteY1" fmla="*/ 468532 h 969546"/>
                  <a:gd name="connsiteX2" fmla="*/ 85725 w 472440"/>
                  <a:gd name="connsiteY2" fmla="*/ 495202 h 969546"/>
                  <a:gd name="connsiteX3" fmla="*/ 83820 w 472440"/>
                  <a:gd name="connsiteY3" fmla="*/ 512347 h 969546"/>
                  <a:gd name="connsiteX4" fmla="*/ 81915 w 472440"/>
                  <a:gd name="connsiteY4" fmla="*/ 537112 h 969546"/>
                  <a:gd name="connsiteX5" fmla="*/ 0 w 472440"/>
                  <a:gd name="connsiteY5" fmla="*/ 925731 h 969546"/>
                  <a:gd name="connsiteX6" fmla="*/ 198120 w 472440"/>
                  <a:gd name="connsiteY6" fmla="*/ 375186 h 969546"/>
                  <a:gd name="connsiteX7" fmla="*/ 472440 w 472440"/>
                  <a:gd name="connsiteY7" fmla="*/ 969546 h 969546"/>
                  <a:gd name="connsiteX8" fmla="*/ 331470 w 472440"/>
                  <a:gd name="connsiteY8" fmla="*/ 537112 h 969546"/>
                  <a:gd name="connsiteX9" fmla="*/ 457200 w 472440"/>
                  <a:gd name="connsiteY9" fmla="*/ 533302 h 969546"/>
                  <a:gd name="connsiteX10" fmla="*/ 451485 w 472440"/>
                  <a:gd name="connsiteY10" fmla="*/ 504727 h 969546"/>
                  <a:gd name="connsiteX11" fmla="*/ 312420 w 472440"/>
                  <a:gd name="connsiteY11" fmla="*/ 502822 h 969546"/>
                  <a:gd name="connsiteX12" fmla="*/ 228600 w 472440"/>
                  <a:gd name="connsiteY12" fmla="*/ 253266 h 969546"/>
                  <a:gd name="connsiteX13" fmla="*/ 344805 w 472440"/>
                  <a:gd name="connsiteY13" fmla="*/ 127536 h 969546"/>
                  <a:gd name="connsiteX14" fmla="*/ 209550 w 472440"/>
                  <a:gd name="connsiteY14" fmla="*/ 1806 h 969546"/>
                  <a:gd name="connsiteX15" fmla="*/ 49530 w 472440"/>
                  <a:gd name="connsiteY15" fmla="*/ 104676 h 969546"/>
                  <a:gd name="connsiteX16" fmla="*/ 142875 w 472440"/>
                  <a:gd name="connsiteY16" fmla="*/ 241836 h 969546"/>
                  <a:gd name="connsiteX0" fmla="*/ 215265 w 544830"/>
                  <a:gd name="connsiteY0" fmla="*/ 241836 h 969546"/>
                  <a:gd name="connsiteX1" fmla="*/ 163830 w 544830"/>
                  <a:gd name="connsiteY1" fmla="*/ 468532 h 969546"/>
                  <a:gd name="connsiteX2" fmla="*/ 0 w 544830"/>
                  <a:gd name="connsiteY2" fmla="*/ 481867 h 969546"/>
                  <a:gd name="connsiteX3" fmla="*/ 156210 w 544830"/>
                  <a:gd name="connsiteY3" fmla="*/ 512347 h 969546"/>
                  <a:gd name="connsiteX4" fmla="*/ 154305 w 544830"/>
                  <a:gd name="connsiteY4" fmla="*/ 53711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3830 w 544830"/>
                  <a:gd name="connsiteY1" fmla="*/ 468532 h 969546"/>
                  <a:gd name="connsiteX2" fmla="*/ 0 w 544830"/>
                  <a:gd name="connsiteY2" fmla="*/ 481867 h 969546"/>
                  <a:gd name="connsiteX3" fmla="*/ 19050 w 544830"/>
                  <a:gd name="connsiteY3" fmla="*/ 531397 h 969546"/>
                  <a:gd name="connsiteX4" fmla="*/ 154305 w 544830"/>
                  <a:gd name="connsiteY4" fmla="*/ 53711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5735 w 544830"/>
                  <a:gd name="connsiteY1" fmla="*/ 499012 h 969546"/>
                  <a:gd name="connsiteX2" fmla="*/ 0 w 544830"/>
                  <a:gd name="connsiteY2" fmla="*/ 481867 h 969546"/>
                  <a:gd name="connsiteX3" fmla="*/ 19050 w 544830"/>
                  <a:gd name="connsiteY3" fmla="*/ 531397 h 969546"/>
                  <a:gd name="connsiteX4" fmla="*/ 154305 w 544830"/>
                  <a:gd name="connsiteY4" fmla="*/ 53711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5735 w 544830"/>
                  <a:gd name="connsiteY1" fmla="*/ 499012 h 969546"/>
                  <a:gd name="connsiteX2" fmla="*/ 0 w 544830"/>
                  <a:gd name="connsiteY2" fmla="*/ 481867 h 969546"/>
                  <a:gd name="connsiteX3" fmla="*/ 19050 w 544830"/>
                  <a:gd name="connsiteY3" fmla="*/ 531397 h 969546"/>
                  <a:gd name="connsiteX4" fmla="*/ 158115 w 544830"/>
                  <a:gd name="connsiteY4" fmla="*/ 52949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5735 w 544830"/>
                  <a:gd name="connsiteY1" fmla="*/ 499012 h 969546"/>
                  <a:gd name="connsiteX2" fmla="*/ 0 w 544830"/>
                  <a:gd name="connsiteY2" fmla="*/ 481867 h 969546"/>
                  <a:gd name="connsiteX3" fmla="*/ 19050 w 544830"/>
                  <a:gd name="connsiteY3" fmla="*/ 514252 h 969546"/>
                  <a:gd name="connsiteX4" fmla="*/ 158115 w 544830"/>
                  <a:gd name="connsiteY4" fmla="*/ 52949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196215 w 525780"/>
                  <a:gd name="connsiteY0" fmla="*/ 241836 h 969546"/>
                  <a:gd name="connsiteX1" fmla="*/ 146685 w 525780"/>
                  <a:gd name="connsiteY1" fmla="*/ 499012 h 969546"/>
                  <a:gd name="connsiteX2" fmla="*/ 7620 w 525780"/>
                  <a:gd name="connsiteY2" fmla="*/ 487582 h 969546"/>
                  <a:gd name="connsiteX3" fmla="*/ 0 w 525780"/>
                  <a:gd name="connsiteY3" fmla="*/ 514252 h 969546"/>
                  <a:gd name="connsiteX4" fmla="*/ 139065 w 525780"/>
                  <a:gd name="connsiteY4" fmla="*/ 529492 h 969546"/>
                  <a:gd name="connsiteX5" fmla="*/ 53340 w 525780"/>
                  <a:gd name="connsiteY5" fmla="*/ 925731 h 969546"/>
                  <a:gd name="connsiteX6" fmla="*/ 251460 w 525780"/>
                  <a:gd name="connsiteY6" fmla="*/ 375186 h 969546"/>
                  <a:gd name="connsiteX7" fmla="*/ 525780 w 525780"/>
                  <a:gd name="connsiteY7" fmla="*/ 969546 h 969546"/>
                  <a:gd name="connsiteX8" fmla="*/ 384810 w 525780"/>
                  <a:gd name="connsiteY8" fmla="*/ 537112 h 969546"/>
                  <a:gd name="connsiteX9" fmla="*/ 510540 w 525780"/>
                  <a:gd name="connsiteY9" fmla="*/ 533302 h 969546"/>
                  <a:gd name="connsiteX10" fmla="*/ 504825 w 525780"/>
                  <a:gd name="connsiteY10" fmla="*/ 504727 h 969546"/>
                  <a:gd name="connsiteX11" fmla="*/ 365760 w 525780"/>
                  <a:gd name="connsiteY11" fmla="*/ 502822 h 969546"/>
                  <a:gd name="connsiteX12" fmla="*/ 281940 w 525780"/>
                  <a:gd name="connsiteY12" fmla="*/ 253266 h 969546"/>
                  <a:gd name="connsiteX13" fmla="*/ 398145 w 525780"/>
                  <a:gd name="connsiteY13" fmla="*/ 127536 h 969546"/>
                  <a:gd name="connsiteX14" fmla="*/ 262890 w 525780"/>
                  <a:gd name="connsiteY14" fmla="*/ 1806 h 969546"/>
                  <a:gd name="connsiteX15" fmla="*/ 102870 w 525780"/>
                  <a:gd name="connsiteY15" fmla="*/ 104676 h 969546"/>
                  <a:gd name="connsiteX16" fmla="*/ 196215 w 525780"/>
                  <a:gd name="connsiteY16" fmla="*/ 241836 h 969546"/>
                  <a:gd name="connsiteX0" fmla="*/ 188595 w 518160"/>
                  <a:gd name="connsiteY0" fmla="*/ 241836 h 969546"/>
                  <a:gd name="connsiteX1" fmla="*/ 139065 w 518160"/>
                  <a:gd name="connsiteY1" fmla="*/ 499012 h 969546"/>
                  <a:gd name="connsiteX2" fmla="*/ 0 w 518160"/>
                  <a:gd name="connsiteY2" fmla="*/ 487582 h 969546"/>
                  <a:gd name="connsiteX3" fmla="*/ 0 w 518160"/>
                  <a:gd name="connsiteY3" fmla="*/ 527587 h 969546"/>
                  <a:gd name="connsiteX4" fmla="*/ 131445 w 518160"/>
                  <a:gd name="connsiteY4" fmla="*/ 529492 h 969546"/>
                  <a:gd name="connsiteX5" fmla="*/ 45720 w 518160"/>
                  <a:gd name="connsiteY5" fmla="*/ 925731 h 969546"/>
                  <a:gd name="connsiteX6" fmla="*/ 243840 w 518160"/>
                  <a:gd name="connsiteY6" fmla="*/ 375186 h 969546"/>
                  <a:gd name="connsiteX7" fmla="*/ 518160 w 518160"/>
                  <a:gd name="connsiteY7" fmla="*/ 969546 h 969546"/>
                  <a:gd name="connsiteX8" fmla="*/ 377190 w 518160"/>
                  <a:gd name="connsiteY8" fmla="*/ 537112 h 969546"/>
                  <a:gd name="connsiteX9" fmla="*/ 502920 w 518160"/>
                  <a:gd name="connsiteY9" fmla="*/ 533302 h 969546"/>
                  <a:gd name="connsiteX10" fmla="*/ 497205 w 518160"/>
                  <a:gd name="connsiteY10" fmla="*/ 504727 h 969546"/>
                  <a:gd name="connsiteX11" fmla="*/ 358140 w 518160"/>
                  <a:gd name="connsiteY11" fmla="*/ 502822 h 969546"/>
                  <a:gd name="connsiteX12" fmla="*/ 274320 w 518160"/>
                  <a:gd name="connsiteY12" fmla="*/ 253266 h 969546"/>
                  <a:gd name="connsiteX13" fmla="*/ 390525 w 518160"/>
                  <a:gd name="connsiteY13" fmla="*/ 127536 h 969546"/>
                  <a:gd name="connsiteX14" fmla="*/ 255270 w 518160"/>
                  <a:gd name="connsiteY14" fmla="*/ 1806 h 969546"/>
                  <a:gd name="connsiteX15" fmla="*/ 95250 w 518160"/>
                  <a:gd name="connsiteY15" fmla="*/ 104676 h 969546"/>
                  <a:gd name="connsiteX16" fmla="*/ 188595 w 518160"/>
                  <a:gd name="connsiteY16" fmla="*/ 241836 h 969546"/>
                  <a:gd name="connsiteX0" fmla="*/ 188595 w 518160"/>
                  <a:gd name="connsiteY0" fmla="*/ 241836 h 969546"/>
                  <a:gd name="connsiteX1" fmla="*/ 139065 w 518160"/>
                  <a:gd name="connsiteY1" fmla="*/ 499012 h 969546"/>
                  <a:gd name="connsiteX2" fmla="*/ 3810 w 518160"/>
                  <a:gd name="connsiteY2" fmla="*/ 499012 h 969546"/>
                  <a:gd name="connsiteX3" fmla="*/ 0 w 518160"/>
                  <a:gd name="connsiteY3" fmla="*/ 527587 h 969546"/>
                  <a:gd name="connsiteX4" fmla="*/ 131445 w 518160"/>
                  <a:gd name="connsiteY4" fmla="*/ 529492 h 969546"/>
                  <a:gd name="connsiteX5" fmla="*/ 45720 w 518160"/>
                  <a:gd name="connsiteY5" fmla="*/ 925731 h 969546"/>
                  <a:gd name="connsiteX6" fmla="*/ 243840 w 518160"/>
                  <a:gd name="connsiteY6" fmla="*/ 375186 h 969546"/>
                  <a:gd name="connsiteX7" fmla="*/ 518160 w 518160"/>
                  <a:gd name="connsiteY7" fmla="*/ 969546 h 969546"/>
                  <a:gd name="connsiteX8" fmla="*/ 377190 w 518160"/>
                  <a:gd name="connsiteY8" fmla="*/ 537112 h 969546"/>
                  <a:gd name="connsiteX9" fmla="*/ 502920 w 518160"/>
                  <a:gd name="connsiteY9" fmla="*/ 533302 h 969546"/>
                  <a:gd name="connsiteX10" fmla="*/ 497205 w 518160"/>
                  <a:gd name="connsiteY10" fmla="*/ 504727 h 969546"/>
                  <a:gd name="connsiteX11" fmla="*/ 358140 w 518160"/>
                  <a:gd name="connsiteY11" fmla="*/ 502822 h 969546"/>
                  <a:gd name="connsiteX12" fmla="*/ 274320 w 518160"/>
                  <a:gd name="connsiteY12" fmla="*/ 253266 h 969546"/>
                  <a:gd name="connsiteX13" fmla="*/ 390525 w 518160"/>
                  <a:gd name="connsiteY13" fmla="*/ 127536 h 969546"/>
                  <a:gd name="connsiteX14" fmla="*/ 255270 w 518160"/>
                  <a:gd name="connsiteY14" fmla="*/ 1806 h 969546"/>
                  <a:gd name="connsiteX15" fmla="*/ 95250 w 518160"/>
                  <a:gd name="connsiteY15" fmla="*/ 104676 h 969546"/>
                  <a:gd name="connsiteX16" fmla="*/ 188595 w 518160"/>
                  <a:gd name="connsiteY16" fmla="*/ 241836 h 96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18160" h="969546">
                    <a:moveTo>
                      <a:pt x="188595" y="241836"/>
                    </a:moveTo>
                    <a:lnTo>
                      <a:pt x="139065" y="499012"/>
                    </a:lnTo>
                    <a:lnTo>
                      <a:pt x="3810" y="499012"/>
                    </a:lnTo>
                    <a:lnTo>
                      <a:pt x="0" y="527587"/>
                    </a:lnTo>
                    <a:lnTo>
                      <a:pt x="131445" y="529492"/>
                    </a:lnTo>
                    <a:lnTo>
                      <a:pt x="45720" y="925731"/>
                    </a:lnTo>
                    <a:lnTo>
                      <a:pt x="243840" y="375186"/>
                    </a:lnTo>
                    <a:lnTo>
                      <a:pt x="518160" y="969546"/>
                    </a:lnTo>
                    <a:lnTo>
                      <a:pt x="377190" y="537112"/>
                    </a:lnTo>
                    <a:lnTo>
                      <a:pt x="502920" y="533302"/>
                    </a:lnTo>
                    <a:lnTo>
                      <a:pt x="497205" y="504727"/>
                    </a:lnTo>
                    <a:lnTo>
                      <a:pt x="358140" y="502822"/>
                    </a:lnTo>
                    <a:lnTo>
                      <a:pt x="274320" y="253266"/>
                    </a:lnTo>
                    <a:cubicBezTo>
                      <a:pt x="340995" y="249456"/>
                      <a:pt x="382905" y="182781"/>
                      <a:pt x="390525" y="127536"/>
                    </a:cubicBezTo>
                    <a:cubicBezTo>
                      <a:pt x="386080" y="38001"/>
                      <a:pt x="307340" y="7521"/>
                      <a:pt x="255270" y="1806"/>
                    </a:cubicBezTo>
                    <a:cubicBezTo>
                      <a:pt x="203835" y="-9624"/>
                      <a:pt x="106680" y="34191"/>
                      <a:pt x="95250" y="104676"/>
                    </a:cubicBezTo>
                    <a:cubicBezTo>
                      <a:pt x="78740" y="171351"/>
                      <a:pt x="130810" y="222786"/>
                      <a:pt x="188595" y="241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66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0" name="Freeform 22"/>
            <p:cNvSpPr/>
            <p:nvPr/>
          </p:nvSpPr>
          <p:spPr>
            <a:xfrm>
              <a:off x="6563042" y="2228850"/>
              <a:ext cx="605790" cy="826770"/>
            </a:xfrm>
            <a:custGeom>
              <a:avLst/>
              <a:gdLst>
                <a:gd name="connsiteX0" fmla="*/ 163830 w 617220"/>
                <a:gd name="connsiteY0" fmla="*/ 114300 h 815340"/>
                <a:gd name="connsiteX1" fmla="*/ 521970 w 617220"/>
                <a:gd name="connsiteY1" fmla="*/ 815340 h 815340"/>
                <a:gd name="connsiteX2" fmla="*/ 617220 w 617220"/>
                <a:gd name="connsiteY2" fmla="*/ 765810 h 815340"/>
                <a:gd name="connsiteX3" fmla="*/ 266700 w 617220"/>
                <a:gd name="connsiteY3" fmla="*/ 102870 h 815340"/>
                <a:gd name="connsiteX4" fmla="*/ 434340 w 617220"/>
                <a:gd name="connsiteY4" fmla="*/ 45720 h 815340"/>
                <a:gd name="connsiteX5" fmla="*/ 300990 w 617220"/>
                <a:gd name="connsiteY5" fmla="*/ 0 h 815340"/>
                <a:gd name="connsiteX6" fmla="*/ 45720 w 617220"/>
                <a:gd name="connsiteY6" fmla="*/ 76200 h 815340"/>
                <a:gd name="connsiteX7" fmla="*/ 0 w 617220"/>
                <a:gd name="connsiteY7" fmla="*/ 160020 h 815340"/>
                <a:gd name="connsiteX8" fmla="*/ 163830 w 617220"/>
                <a:gd name="connsiteY8" fmla="*/ 114300 h 815340"/>
                <a:gd name="connsiteX0" fmla="*/ 160020 w 613410"/>
                <a:gd name="connsiteY0" fmla="*/ 114300 h 815340"/>
                <a:gd name="connsiteX1" fmla="*/ 518160 w 613410"/>
                <a:gd name="connsiteY1" fmla="*/ 815340 h 815340"/>
                <a:gd name="connsiteX2" fmla="*/ 613410 w 613410"/>
                <a:gd name="connsiteY2" fmla="*/ 765810 h 815340"/>
                <a:gd name="connsiteX3" fmla="*/ 262890 w 613410"/>
                <a:gd name="connsiteY3" fmla="*/ 102870 h 815340"/>
                <a:gd name="connsiteX4" fmla="*/ 430530 w 613410"/>
                <a:gd name="connsiteY4" fmla="*/ 45720 h 815340"/>
                <a:gd name="connsiteX5" fmla="*/ 297180 w 613410"/>
                <a:gd name="connsiteY5" fmla="*/ 0 h 815340"/>
                <a:gd name="connsiteX6" fmla="*/ 41910 w 613410"/>
                <a:gd name="connsiteY6" fmla="*/ 76200 h 815340"/>
                <a:gd name="connsiteX7" fmla="*/ 0 w 613410"/>
                <a:gd name="connsiteY7" fmla="*/ 167640 h 815340"/>
                <a:gd name="connsiteX8" fmla="*/ 160020 w 613410"/>
                <a:gd name="connsiteY8" fmla="*/ 114300 h 815340"/>
                <a:gd name="connsiteX0" fmla="*/ 179070 w 613410"/>
                <a:gd name="connsiteY0" fmla="*/ 137160 h 815340"/>
                <a:gd name="connsiteX1" fmla="*/ 518160 w 613410"/>
                <a:gd name="connsiteY1" fmla="*/ 815340 h 815340"/>
                <a:gd name="connsiteX2" fmla="*/ 613410 w 613410"/>
                <a:gd name="connsiteY2" fmla="*/ 765810 h 815340"/>
                <a:gd name="connsiteX3" fmla="*/ 262890 w 613410"/>
                <a:gd name="connsiteY3" fmla="*/ 102870 h 815340"/>
                <a:gd name="connsiteX4" fmla="*/ 430530 w 613410"/>
                <a:gd name="connsiteY4" fmla="*/ 45720 h 815340"/>
                <a:gd name="connsiteX5" fmla="*/ 297180 w 613410"/>
                <a:gd name="connsiteY5" fmla="*/ 0 h 815340"/>
                <a:gd name="connsiteX6" fmla="*/ 41910 w 613410"/>
                <a:gd name="connsiteY6" fmla="*/ 76200 h 815340"/>
                <a:gd name="connsiteX7" fmla="*/ 0 w 613410"/>
                <a:gd name="connsiteY7" fmla="*/ 167640 h 815340"/>
                <a:gd name="connsiteX8" fmla="*/ 179070 w 61341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34290 w 605790"/>
                <a:gd name="connsiteY6" fmla="*/ 7620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34290 w 605790"/>
                <a:gd name="connsiteY6" fmla="*/ 9144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11430 w 605790"/>
                <a:gd name="connsiteY6" fmla="*/ 8382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11430 w 605790"/>
                <a:gd name="connsiteY6" fmla="*/ 10668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11430 w 605790"/>
                <a:gd name="connsiteY6" fmla="*/ 9525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22960"/>
                <a:gd name="connsiteX1" fmla="*/ 502920 w 605790"/>
                <a:gd name="connsiteY1" fmla="*/ 822960 h 822960"/>
                <a:gd name="connsiteX2" fmla="*/ 605790 w 605790"/>
                <a:gd name="connsiteY2" fmla="*/ 765810 h 822960"/>
                <a:gd name="connsiteX3" fmla="*/ 255270 w 605790"/>
                <a:gd name="connsiteY3" fmla="*/ 102870 h 822960"/>
                <a:gd name="connsiteX4" fmla="*/ 422910 w 605790"/>
                <a:gd name="connsiteY4" fmla="*/ 45720 h 822960"/>
                <a:gd name="connsiteX5" fmla="*/ 289560 w 605790"/>
                <a:gd name="connsiteY5" fmla="*/ 0 h 822960"/>
                <a:gd name="connsiteX6" fmla="*/ 11430 w 605790"/>
                <a:gd name="connsiteY6" fmla="*/ 95250 h 822960"/>
                <a:gd name="connsiteX7" fmla="*/ 0 w 605790"/>
                <a:gd name="connsiteY7" fmla="*/ 190500 h 822960"/>
                <a:gd name="connsiteX8" fmla="*/ 171450 w 605790"/>
                <a:gd name="connsiteY8" fmla="*/ 137160 h 822960"/>
                <a:gd name="connsiteX0" fmla="*/ 171450 w 605790"/>
                <a:gd name="connsiteY0" fmla="*/ 140970 h 826770"/>
                <a:gd name="connsiteX1" fmla="*/ 502920 w 605790"/>
                <a:gd name="connsiteY1" fmla="*/ 826770 h 826770"/>
                <a:gd name="connsiteX2" fmla="*/ 605790 w 605790"/>
                <a:gd name="connsiteY2" fmla="*/ 769620 h 826770"/>
                <a:gd name="connsiteX3" fmla="*/ 255270 w 605790"/>
                <a:gd name="connsiteY3" fmla="*/ 106680 h 826770"/>
                <a:gd name="connsiteX4" fmla="*/ 422910 w 605790"/>
                <a:gd name="connsiteY4" fmla="*/ 49530 h 826770"/>
                <a:gd name="connsiteX5" fmla="*/ 331470 w 605790"/>
                <a:gd name="connsiteY5" fmla="*/ 0 h 826770"/>
                <a:gd name="connsiteX6" fmla="*/ 11430 w 605790"/>
                <a:gd name="connsiteY6" fmla="*/ 99060 h 826770"/>
                <a:gd name="connsiteX7" fmla="*/ 0 w 605790"/>
                <a:gd name="connsiteY7" fmla="*/ 194310 h 826770"/>
                <a:gd name="connsiteX8" fmla="*/ 171450 w 605790"/>
                <a:gd name="connsiteY8" fmla="*/ 140970 h 826770"/>
                <a:gd name="connsiteX0" fmla="*/ 171450 w 605790"/>
                <a:gd name="connsiteY0" fmla="*/ 140970 h 826770"/>
                <a:gd name="connsiteX1" fmla="*/ 502920 w 605790"/>
                <a:gd name="connsiteY1" fmla="*/ 826770 h 826770"/>
                <a:gd name="connsiteX2" fmla="*/ 605790 w 605790"/>
                <a:gd name="connsiteY2" fmla="*/ 769620 h 826770"/>
                <a:gd name="connsiteX3" fmla="*/ 255270 w 605790"/>
                <a:gd name="connsiteY3" fmla="*/ 106680 h 826770"/>
                <a:gd name="connsiteX4" fmla="*/ 422910 w 605790"/>
                <a:gd name="connsiteY4" fmla="*/ 49530 h 826770"/>
                <a:gd name="connsiteX5" fmla="*/ 320040 w 605790"/>
                <a:gd name="connsiteY5" fmla="*/ 0 h 826770"/>
                <a:gd name="connsiteX6" fmla="*/ 11430 w 605790"/>
                <a:gd name="connsiteY6" fmla="*/ 99060 h 826770"/>
                <a:gd name="connsiteX7" fmla="*/ 0 w 605790"/>
                <a:gd name="connsiteY7" fmla="*/ 194310 h 826770"/>
                <a:gd name="connsiteX8" fmla="*/ 171450 w 605790"/>
                <a:gd name="connsiteY8" fmla="*/ 140970 h 82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5790" h="826770">
                  <a:moveTo>
                    <a:pt x="171450" y="140970"/>
                  </a:moveTo>
                  <a:lnTo>
                    <a:pt x="502920" y="826770"/>
                  </a:lnTo>
                  <a:lnTo>
                    <a:pt x="605790" y="769620"/>
                  </a:lnTo>
                  <a:lnTo>
                    <a:pt x="255270" y="106680"/>
                  </a:lnTo>
                  <a:lnTo>
                    <a:pt x="422910" y="49530"/>
                  </a:lnTo>
                  <a:lnTo>
                    <a:pt x="320040" y="0"/>
                  </a:lnTo>
                  <a:lnTo>
                    <a:pt x="11430" y="99060"/>
                  </a:lnTo>
                  <a:lnTo>
                    <a:pt x="0" y="194310"/>
                  </a:lnTo>
                  <a:lnTo>
                    <a:pt x="171450" y="14097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6" dirty="0">
                <a:solidFill>
                  <a:prstClr val="white"/>
                </a:solidFill>
              </a:endParaRPr>
            </a:p>
          </p:txBody>
        </p:sp>
        <p:cxnSp>
          <p:nvCxnSpPr>
            <p:cNvPr id="81" name="Straight Connector 23"/>
            <p:cNvCxnSpPr/>
            <p:nvPr/>
          </p:nvCxnSpPr>
          <p:spPr>
            <a:xfrm flipH="1">
              <a:off x="6788880" y="2363002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24"/>
            <p:cNvCxnSpPr/>
            <p:nvPr/>
          </p:nvCxnSpPr>
          <p:spPr>
            <a:xfrm flipH="1">
              <a:off x="6820997" y="2424456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25"/>
            <p:cNvCxnSpPr/>
            <p:nvPr/>
          </p:nvCxnSpPr>
          <p:spPr>
            <a:xfrm flipH="1">
              <a:off x="6854162" y="2487153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26"/>
            <p:cNvCxnSpPr/>
            <p:nvPr/>
          </p:nvCxnSpPr>
          <p:spPr>
            <a:xfrm flipH="1">
              <a:off x="6896072" y="255156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27"/>
            <p:cNvCxnSpPr/>
            <p:nvPr/>
          </p:nvCxnSpPr>
          <p:spPr>
            <a:xfrm flipH="1">
              <a:off x="6925500" y="261024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28"/>
            <p:cNvCxnSpPr/>
            <p:nvPr/>
          </p:nvCxnSpPr>
          <p:spPr>
            <a:xfrm flipH="1">
              <a:off x="6949725" y="2667185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29"/>
            <p:cNvCxnSpPr/>
            <p:nvPr/>
          </p:nvCxnSpPr>
          <p:spPr>
            <a:xfrm flipH="1">
              <a:off x="6981285" y="2724952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30"/>
            <p:cNvCxnSpPr/>
            <p:nvPr/>
          </p:nvCxnSpPr>
          <p:spPr>
            <a:xfrm flipH="1">
              <a:off x="7004145" y="278019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31"/>
            <p:cNvCxnSpPr/>
            <p:nvPr/>
          </p:nvCxnSpPr>
          <p:spPr>
            <a:xfrm flipH="1">
              <a:off x="7032720" y="284115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32"/>
            <p:cNvCxnSpPr/>
            <p:nvPr/>
          </p:nvCxnSpPr>
          <p:spPr>
            <a:xfrm flipH="1">
              <a:off x="7068915" y="290211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，企业移动应用定制平台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775289" y="816892"/>
            <a:ext cx="5087903" cy="4174878"/>
            <a:chOff x="179512" y="987574"/>
            <a:chExt cx="4690088" cy="352839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7574"/>
              <a:ext cx="3453728" cy="352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http://3g.k3cloud.kingdee.com/m/images/local/%E5%9C%B0%E5%9B%B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31" y="2221124"/>
              <a:ext cx="1234069" cy="2217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:\项目\K3Cloud3.0\界面截图\移动客户端\常用功能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279" y="2622092"/>
              <a:ext cx="956487" cy="1495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88" y="1498666"/>
              <a:ext cx="2973552" cy="166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8348824" y="1822684"/>
            <a:ext cx="1919750" cy="1920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7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38426" y="3119262"/>
            <a:ext cx="1199844" cy="1200278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7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8481" y="2321330"/>
            <a:ext cx="1823965" cy="6078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100" b="1" dirty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rPr>
              <a:t>配置</a:t>
            </a:r>
            <a:endParaRPr lang="en-US" altLang="zh-CN" sz="2100" b="1" dirty="0">
              <a:solidFill>
                <a:srgbClr val="C050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06456" y="3762090"/>
            <a:ext cx="1657388" cy="6078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100" b="1" dirty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  <a:endParaRPr lang="en-US" altLang="zh-CN" sz="2100" b="1" dirty="0">
              <a:solidFill>
                <a:srgbClr val="C050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75290" y="4883575"/>
            <a:ext cx="8927828" cy="1354531"/>
            <a:chOff x="1259632" y="3291830"/>
            <a:chExt cx="7170603" cy="1457004"/>
          </a:xfrm>
        </p:grpSpPr>
        <p:sp>
          <p:nvSpPr>
            <p:cNvPr id="15" name="TextBox 14"/>
            <p:cNvSpPr txBox="1"/>
            <p:nvPr/>
          </p:nvSpPr>
          <p:spPr>
            <a:xfrm>
              <a:off x="1259634" y="3291831"/>
              <a:ext cx="7170601" cy="1457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700" b="1" dirty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移动</a:t>
              </a:r>
              <a:r>
                <a:rPr lang="en-US" altLang="zh-CN" sz="2700" b="1" dirty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BOS</a:t>
              </a:r>
              <a:endParaRPr lang="zh-CN" altLang="en-US" sz="2700" b="1" dirty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80990" indent="-380990" algn="ctr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2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致力于成为</a:t>
              </a:r>
              <a:r>
                <a:rPr lang="en-US" altLang="zh-CN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[</a:t>
              </a:r>
              <a:r>
                <a:rPr lang="zh-CN" altLang="en-US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企业移动信息化</a:t>
              </a:r>
              <a:r>
                <a:rPr lang="en-US" altLang="zh-CN" sz="27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]</a:t>
              </a:r>
              <a:r>
                <a:rPr lang="zh-CN" altLang="en-US" sz="2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的首选开发平台</a:t>
              </a:r>
              <a:endParaRPr lang="en-US" altLang="zh-CN" sz="27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259632" y="3291830"/>
              <a:ext cx="7056784" cy="1457003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762436" y="2359384"/>
            <a:ext cx="1439973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90%</a:t>
            </a:r>
            <a:endParaRPr lang="zh-CN" altLang="en-US" sz="3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9144" y="3415746"/>
            <a:ext cx="1439973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32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endParaRPr lang="zh-CN" altLang="en-US" sz="32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51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>
            <p:custDataLst>
              <p:tags r:id="rId1"/>
            </p:custDataLst>
          </p:nvPr>
        </p:nvSpPr>
        <p:spPr bwMode="auto">
          <a:xfrm>
            <a:off x="1429392" y="932939"/>
            <a:ext cx="2484114" cy="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1" tIns="60955" rIns="121911" bIns="60955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Content</a:t>
            </a:r>
            <a:endParaRPr lang="zh-CN" altLang="en-US" sz="3600" dirty="0"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3193007" y="1055403"/>
            <a:ext cx="0" cy="2990945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1315964" y="1509136"/>
            <a:ext cx="2699987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16" name="TextBox 33"/>
          <p:cNvSpPr txBox="1"/>
          <p:nvPr>
            <p:custDataLst>
              <p:tags r:id="rId4"/>
            </p:custDataLst>
          </p:nvPr>
        </p:nvSpPr>
        <p:spPr>
          <a:xfrm>
            <a:off x="2492733" y="193137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01</a:t>
            </a:r>
          </a:p>
        </p:txBody>
      </p:sp>
      <p:sp>
        <p:nvSpPr>
          <p:cNvPr id="17" name="TextBox 34"/>
          <p:cNvSpPr txBox="1"/>
          <p:nvPr>
            <p:custDataLst>
              <p:tags r:id="rId5"/>
            </p:custDataLst>
          </p:nvPr>
        </p:nvSpPr>
        <p:spPr>
          <a:xfrm>
            <a:off x="2492733" y="2639690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02</a:t>
            </a:r>
          </a:p>
        </p:txBody>
      </p:sp>
      <p:sp>
        <p:nvSpPr>
          <p:cNvPr id="18" name="TextBox 35"/>
          <p:cNvSpPr txBox="1"/>
          <p:nvPr>
            <p:custDataLst>
              <p:tags r:id="rId6"/>
            </p:custDataLst>
          </p:nvPr>
        </p:nvSpPr>
        <p:spPr>
          <a:xfrm>
            <a:off x="2492733" y="3360707"/>
            <a:ext cx="703171" cy="640323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</a:t>
            </a:r>
            <a:r>
              <a:rPr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3</a:t>
            </a:r>
            <a:endParaRPr lang="en-US" sz="28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华文隶书" pitchFamily="2" charset="-122"/>
              <a:cs typeface="Verdana" panose="020B0604030504040204" charset="0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3202253" y="2014651"/>
            <a:ext cx="2892954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架构概述</a:t>
            </a:r>
            <a:endParaRPr 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3202253" y="2727604"/>
            <a:ext cx="3276947" cy="431900"/>
          </a:xfrm>
          <a:prstGeom prst="rect">
            <a:avLst/>
          </a:prstGeom>
          <a:solidFill>
            <a:srgbClr val="FF6600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快速实施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3202252" y="3451671"/>
            <a:ext cx="3660940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插件开发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TextBox 35"/>
          <p:cNvSpPr txBox="1"/>
          <p:nvPr>
            <p:custDataLst>
              <p:tags r:id="rId10"/>
            </p:custDataLst>
          </p:nvPr>
        </p:nvSpPr>
        <p:spPr>
          <a:xfrm>
            <a:off x="2486417" y="4077639"/>
            <a:ext cx="703171" cy="639826"/>
          </a:xfrm>
          <a:prstGeom prst="rect">
            <a:avLst/>
          </a:prstGeom>
          <a:noFill/>
        </p:spPr>
        <p:txBody>
          <a:bodyPr lIns="121911" tIns="60955" rIns="121911" bIns="60955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itchFamily="2" charset="-122"/>
                <a:cs typeface="Verdana" panose="020B0604030504040204" charset="0"/>
              </a:rPr>
              <a:t>04</a:t>
            </a: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3202564" y="4168602"/>
            <a:ext cx="4044621" cy="4319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9993" tIns="46797" rIns="89993" bIns="46797" anchor="ctr">
            <a:normAutofit/>
          </a:bodyPr>
          <a:lstStyle/>
          <a:p>
            <a:pPr>
              <a:defRPr/>
            </a:pP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移动</a:t>
            </a:r>
            <a:r>
              <a:rPr lang="en-US" altLang="zh-CN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BOS</a:t>
            </a:r>
            <a:r>
              <a:rPr lang="zh-CN" altLang="en-US" sz="1800" b="1" kern="0" dirty="0" smtClean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开发技巧</a:t>
            </a:r>
            <a:endParaRPr lang="zh-CN" altLang="en-US" sz="18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596203"/>
            <a:ext cx="10594950" cy="666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317" y="21394"/>
            <a:ext cx="10514231" cy="672232"/>
          </a:xfrm>
        </p:spPr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BOS</a:t>
            </a:r>
            <a:r>
              <a:rPr lang="zh-CN" altLang="en-US" dirty="0" smtClean="0"/>
              <a:t>快速实施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设计器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f896c51-7148-4562-8364-754e3fd74ca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heme/theme1.xml><?xml version="1.0" encoding="utf-8"?>
<a:theme xmlns:a="http://schemas.openxmlformats.org/drawingml/2006/main" name="Office 主题">
  <a:themeElements>
    <a:clrScheme name="金蝶配色">
      <a:dk1>
        <a:sysClr val="windowText" lastClr="000000"/>
      </a:dk1>
      <a:lt1>
        <a:sysClr val="window" lastClr="FFFFFF"/>
      </a:lt1>
      <a:dk2>
        <a:srgbClr val="4C4948"/>
      </a:dk2>
      <a:lt2>
        <a:srgbClr val="E7E6E6"/>
      </a:lt2>
      <a:accent1>
        <a:srgbClr val="005BAC"/>
      </a:accent1>
      <a:accent2>
        <a:srgbClr val="00B9EF"/>
      </a:accent2>
      <a:accent3>
        <a:srgbClr val="13AE67"/>
      </a:accent3>
      <a:accent4>
        <a:srgbClr val="F08300"/>
      </a:accent4>
      <a:accent5>
        <a:srgbClr val="005BAC"/>
      </a:accent5>
      <a:accent6>
        <a:srgbClr val="00B9EF"/>
      </a:accent6>
      <a:hlink>
        <a:srgbClr val="13AE67"/>
      </a:hlink>
      <a:folHlink>
        <a:srgbClr val="F0830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kumimoji="1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1233</Words>
  <Application>Microsoft Office PowerPoint</Application>
  <PresentationFormat>自定义</PresentationFormat>
  <Paragraphs>205</Paragraphs>
  <Slides>47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</vt:lpstr>
      <vt:lpstr>移动BOS开发</vt:lpstr>
      <vt:lpstr>PowerPoint 演示文稿</vt:lpstr>
      <vt:lpstr>PowerPoint 演示文稿</vt:lpstr>
      <vt:lpstr>移动BOS平台架构</vt:lpstr>
      <vt:lpstr>移动BOS平台架构</vt:lpstr>
      <vt:lpstr>移动BOS产品解决方案</vt:lpstr>
      <vt:lpstr>移动BOS，企业移动应用定制平台</vt:lpstr>
      <vt:lpstr>PowerPoint 演示文稿</vt:lpstr>
      <vt:lpstr>移动BOS快速实施 – 设计器</vt:lpstr>
      <vt:lpstr>移动BOS快速实施 – 组件</vt:lpstr>
      <vt:lpstr>移动BOS快速实施 – 页面载体</vt:lpstr>
      <vt:lpstr>移动BOS快速实施 – 零代码开发</vt:lpstr>
      <vt:lpstr>移动BOS快速实施 – 零代码开发</vt:lpstr>
      <vt:lpstr>移动BOS快速实施 – 零代码开发</vt:lpstr>
      <vt:lpstr>移动BOS快速实施 – 零代码开发</vt:lpstr>
      <vt:lpstr>PowerPoint 演示文稿</vt:lpstr>
      <vt:lpstr>移动BOS插件开发 – 表单插件</vt:lpstr>
      <vt:lpstr>移动BOS插件开发 – 表单插件（注册）</vt:lpstr>
      <vt:lpstr>移动BOS插件开发 – 表单插件（示例：对字段、控件、列表的操作）</vt:lpstr>
      <vt:lpstr>移动BOS插件开发 – 单据插件</vt:lpstr>
      <vt:lpstr>移动BOS插件开发 – 单据插件(注册)</vt:lpstr>
      <vt:lpstr>移动BOS插件开发 – 单据插件(示例：自定义菜单）</vt:lpstr>
      <vt:lpstr>移动BOS插件开发 –单据插件(示例：自定义附件上传下载）</vt:lpstr>
      <vt:lpstr>移动BOS插件开发 – 列表插件</vt:lpstr>
      <vt:lpstr>移动BOS插件开发 – 列表插件（注册）</vt:lpstr>
      <vt:lpstr>移动BOS插件开发 – 列表插件（示例：列表行格式化）</vt:lpstr>
      <vt:lpstr>移动BOS插件开发 – 自定义基础资料（配置即可）</vt:lpstr>
      <vt:lpstr>移动BOS插件开发 – 自定义基础资料（新建）</vt:lpstr>
      <vt:lpstr>移动BOS插件开发 – 自定义基础资料（来源单据）</vt:lpstr>
      <vt:lpstr>移动BOS插件开发 – 自定义基础资料（配置映射）</vt:lpstr>
      <vt:lpstr>移动BOS插件开发 – 自定义基础资料（展示）</vt:lpstr>
      <vt:lpstr>移动BOS插件开发 – 自定义分录详情</vt:lpstr>
      <vt:lpstr>移动BOS插件开发 – 自定义分录详情（新建）</vt:lpstr>
      <vt:lpstr>移动BOS插件开发 – 自定义分录详情（二开）</vt:lpstr>
      <vt:lpstr>移动BOS插件开发 – 自定义分录详情（插件注册）</vt:lpstr>
      <vt:lpstr>移动BOS插件开发 – 自定义分录详情（展示）</vt:lpstr>
      <vt:lpstr>移动BOS插件开发 – 移动特性接口</vt:lpstr>
      <vt:lpstr>PowerPoint 演示文稿</vt:lpstr>
      <vt:lpstr>移动BOS开发技巧 – 本地调试</vt:lpstr>
      <vt:lpstr>移动BOS开发技巧 – 本地调试</vt:lpstr>
      <vt:lpstr>移动BOS开发技巧 – 本地调试</vt:lpstr>
      <vt:lpstr>移动BOS开发技巧 – 如何打开已有的移动表单和单据</vt:lpstr>
      <vt:lpstr>移动BOS开发技巧 – 如何打开一个网页链接</vt:lpstr>
      <vt:lpstr>移动BOS开发技巧 – 控件属性设置代码示例</vt:lpstr>
      <vt:lpstr>移动BOS开发技巧 – 控件属性设置代码示例</vt:lpstr>
      <vt:lpstr>反馈与帮助</vt:lpstr>
      <vt:lpstr>PowerPoint 演示文稿</vt:lpstr>
    </vt:vector>
  </TitlesOfParts>
  <Company>市场部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金蝶国际软件集团介绍</dc:title>
  <dc:creator>Kingdee</dc:creator>
  <cp:lastModifiedBy>Administrator</cp:lastModifiedBy>
  <cp:revision>5336</cp:revision>
  <dcterms:created xsi:type="dcterms:W3CDTF">2005-02-25T05:47:00Z</dcterms:created>
  <dcterms:modified xsi:type="dcterms:W3CDTF">2019-06-06T03:07:17Z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